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57" r:id="rId4"/>
    <p:sldId id="258" r:id="rId5"/>
    <p:sldId id="269" r:id="rId6"/>
    <p:sldId id="259" r:id="rId7"/>
    <p:sldId id="260" r:id="rId8"/>
    <p:sldId id="261" r:id="rId9"/>
    <p:sldId id="262" r:id="rId10"/>
    <p:sldId id="267" r:id="rId11"/>
    <p:sldId id="268" r:id="rId12"/>
    <p:sldId id="263" r:id="rId13"/>
  </p:sldIdLst>
  <p:sldSz cx="9906000" cy="6858000" type="A4"/>
  <p:notesSz cx="6858000" cy="9144000"/>
  <p:defaultTextStyle>
    <a:defPPr>
      <a:defRPr lang="ms-M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9" autoAdjust="0"/>
    <p:restoredTop sz="94660"/>
  </p:normalViewPr>
  <p:slideViewPr>
    <p:cSldViewPr>
      <p:cViewPr varScale="1">
        <p:scale>
          <a:sx n="71" d="100"/>
          <a:sy n="71" d="100"/>
        </p:scale>
        <p:origin x="-1494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2914A-F65E-4BC8-B10C-646052E90635}" type="datetimeFigureOut">
              <a:rPr lang="en-US" smtClean="0"/>
              <a:pPr/>
              <a:t>1/15/2014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4CBA8-6C69-4DC2-989D-9152F9CD8B1D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A7E95F-7E7F-4850-B3A7-30CB688D7846}" type="slidenum">
              <a:rPr lang="en-GB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GB">
                <a:solidFill>
                  <a:prstClr val="black"/>
                </a:solidFill>
              </a:rPr>
              <a:t>SIN-KHZ075-20100323</a:t>
            </a: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25463" y="573088"/>
            <a:ext cx="5811837" cy="4024312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3609" y="4913109"/>
            <a:ext cx="5844328" cy="226933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s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ms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s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76F02-8BE1-4194-9BEF-785E2C84E429}" type="datetimeFigureOut">
              <a:rPr lang="ms-MY" smtClean="0"/>
              <a:pPr/>
              <a:t>15/01/2014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9B289-B29A-4712-8F20-5870C1560971}" type="slidenum">
              <a:rPr lang="ms-MY" smtClean="0"/>
              <a:pPr/>
              <a:t>‹#›</a:t>
            </a:fld>
            <a:endParaRPr lang="ms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s-M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98627" y="415698"/>
            <a:ext cx="6318702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dirty="0" smtClean="0"/>
              <a:t>ANALYZE PHASE </a:t>
            </a:r>
            <a:r>
              <a:rPr lang="en-US" dirty="0" smtClean="0"/>
              <a:t>PRESENTATION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Project Title :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8497" y="4073004"/>
            <a:ext cx="8736971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en-US" dirty="0" smtClean="0"/>
              <a:t>BB Name :</a:t>
            </a:r>
          </a:p>
          <a:p>
            <a:r>
              <a:rPr lang="en-US" dirty="0" smtClean="0"/>
              <a:t>Department 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“JUST-DO-IT” JDI ACTIVITIES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PROJECT TIMING PLAN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eaLnBrk="1" fontAlgn="ctr" hangingPunct="1">
              <a:tabLst>
                <a:tab pos="969963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ANALYZE </a:t>
            </a:r>
            <a:r>
              <a:rPr lang="en-US" dirty="0">
                <a:solidFill>
                  <a:schemeClr val="bg1"/>
                </a:solidFill>
                <a:latin typeface="Arial" charset="0"/>
                <a:cs typeface="Arial" charset="0"/>
              </a:rPr>
              <a:t>PHASE - SUMMARY 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1" y="457203"/>
            <a:ext cx="9711529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 dirty="0">
                <a:cs typeface="Arial" pitchFamily="34" charset="0"/>
              </a:rPr>
              <a:t>SUMMARY</a:t>
            </a: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 dirty="0">
                <a:cs typeface="Arial" pitchFamily="34" charset="0"/>
              </a:rPr>
              <a:t>LESSONS LEARNT:</a:t>
            </a: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 dirty="0">
                <a:cs typeface="Arial" pitchFamily="34" charset="0"/>
              </a:rPr>
              <a:t>BARRIERS / ROADBLOCKS</a:t>
            </a: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r>
              <a:rPr lang="en-US" sz="1400" u="sng" dirty="0">
                <a:cs typeface="Arial" pitchFamily="34" charset="0"/>
              </a:rPr>
              <a:t>ACTION PLAN TO REMOVE ROADBLOCKS</a:t>
            </a: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>
              <a:cs typeface="Arial" pitchFamily="34" charset="0"/>
            </a:endParaRPr>
          </a:p>
          <a:p>
            <a:pPr eaLnBrk="1" fontAlgn="b" hangingPunct="1">
              <a:spcBef>
                <a:spcPct val="25000"/>
              </a:spcBef>
              <a:tabLst>
                <a:tab pos="1489075" algn="l"/>
                <a:tab pos="2286000" algn="l"/>
              </a:tabLst>
            </a:pPr>
            <a:endParaRPr lang="en-US" sz="14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Rectangle 2" hidden="1"/>
          <p:cNvGraphicFramePr>
            <a:graphicFrameLocks/>
          </p:cNvGraphicFramePr>
          <p:nvPr/>
        </p:nvGraphicFramePr>
        <p:xfrm>
          <a:off x="1" y="0"/>
          <a:ext cx="175483" cy="161974"/>
        </p:xfrm>
        <a:graphic>
          <a:graphicData uri="http://schemas.openxmlformats.org/presentationml/2006/ole">
            <p:oleObj spid="_x0000_s18434" name="think-cell Slide" r:id="rId4" imgW="0" imgH="0" progId="">
              <p:embed/>
            </p:oleObj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2"/>
            <a:ext cx="9906000" cy="371196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lIns="0" tIns="46643" rIns="0" bIns="46643">
            <a:spAutoFit/>
          </a:bodyPr>
          <a:lstStyle/>
          <a:p>
            <a:pPr algn="ctr" fontAlgn="ctr">
              <a:spcBef>
                <a:spcPct val="0"/>
              </a:spcBef>
              <a:spcAft>
                <a:spcPct val="0"/>
              </a:spcAft>
              <a:tabLst>
                <a:tab pos="989548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REVISED </a:t>
            </a:r>
            <a:r>
              <a:rPr lang="en-US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CHARTER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4749" y="857233"/>
          <a:ext cx="9586152" cy="5790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5384"/>
                <a:gridCol w="3615038"/>
                <a:gridCol w="2775730"/>
              </a:tblGrid>
              <a:tr h="373784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solidFill>
                            <a:schemeClr val="bg1"/>
                          </a:solidFill>
                        </a:rPr>
                        <a:t>Project Title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>
                          <a:solidFill>
                            <a:schemeClr val="bg1"/>
                          </a:solidFill>
                        </a:rPr>
                        <a:t>Current Situation / Background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Scope</a:t>
                      </a:r>
                      <a:endParaRPr lang="en-MY" sz="1600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50856">
                <a:tc rowSpan="2"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Internal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077763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409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Project Goal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Key Actions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External</a:t>
                      </a:r>
                      <a:endParaRPr lang="en-MY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88968">
                <a:tc>
                  <a:txBody>
                    <a:bodyPr/>
                    <a:lstStyle/>
                    <a:p>
                      <a:pPr algn="l"/>
                      <a:endParaRPr lang="en-MY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623"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Estimated Cost Savings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512812"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MY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459383"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Resources / Cost to Implement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Time to Implement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People Needed To </a:t>
                      </a:r>
                    </a:p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Implement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532337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Define    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Measure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Analyze  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Improve  :</a:t>
                      </a:r>
                    </a:p>
                    <a:p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Control    :</a:t>
                      </a: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4479"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>
                          <a:solidFill>
                            <a:schemeClr val="bg1"/>
                          </a:solidFill>
                        </a:rPr>
                        <a:t>Barriers to Success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477379"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2139" y="487900"/>
            <a:ext cx="1771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Project Champion :</a:t>
            </a:r>
            <a:endParaRPr lang="en-MY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256480" y="306367"/>
            <a:ext cx="20840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Project Leader GB/BB :</a:t>
            </a:r>
          </a:p>
          <a:p>
            <a:r>
              <a:rPr lang="en-US" sz="1600" dirty="0" smtClean="0"/>
              <a:t>Team Members :</a:t>
            </a:r>
            <a:endParaRPr lang="en-MY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CAUSE &amp; EFFECT MATRIX / FISHBONE DIAGRAM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82550" y="3233738"/>
            <a:ext cx="1485900" cy="1162050"/>
            <a:chOff x="192" y="1680"/>
            <a:chExt cx="1102" cy="1116"/>
          </a:xfrm>
        </p:grpSpPr>
        <p:sp>
          <p:nvSpPr>
            <p:cNvPr id="4" name="Freeform 16"/>
            <p:cNvSpPr>
              <a:spLocks/>
            </p:cNvSpPr>
            <p:nvPr/>
          </p:nvSpPr>
          <p:spPr bwMode="auto">
            <a:xfrm>
              <a:off x="192" y="1680"/>
              <a:ext cx="1102" cy="1107"/>
            </a:xfrm>
            <a:custGeom>
              <a:avLst/>
              <a:gdLst>
                <a:gd name="T0" fmla="*/ 1884 w 829"/>
                <a:gd name="T1" fmla="*/ 644 h 1240"/>
                <a:gd name="T2" fmla="*/ 1788 w 829"/>
                <a:gd name="T3" fmla="*/ 607 h 1240"/>
                <a:gd name="T4" fmla="*/ 1717 w 829"/>
                <a:gd name="T5" fmla="*/ 562 h 1240"/>
                <a:gd name="T6" fmla="*/ 1679 w 829"/>
                <a:gd name="T7" fmla="*/ 520 h 1240"/>
                <a:gd name="T8" fmla="*/ 1662 w 829"/>
                <a:gd name="T9" fmla="*/ 462 h 1240"/>
                <a:gd name="T10" fmla="*/ 1698 w 829"/>
                <a:gd name="T11" fmla="*/ 390 h 1240"/>
                <a:gd name="T12" fmla="*/ 1788 w 829"/>
                <a:gd name="T13" fmla="*/ 331 h 1240"/>
                <a:gd name="T14" fmla="*/ 1884 w 829"/>
                <a:gd name="T15" fmla="*/ 294 h 1240"/>
                <a:gd name="T16" fmla="*/ 1917 w 829"/>
                <a:gd name="T17" fmla="*/ 281 h 1240"/>
                <a:gd name="T18" fmla="*/ 1846 w 829"/>
                <a:gd name="T19" fmla="*/ 250 h 1240"/>
                <a:gd name="T20" fmla="*/ 1717 w 829"/>
                <a:gd name="T21" fmla="*/ 209 h 1240"/>
                <a:gd name="T22" fmla="*/ 1542 w 829"/>
                <a:gd name="T23" fmla="*/ 161 h 1240"/>
                <a:gd name="T24" fmla="*/ 1327 w 829"/>
                <a:gd name="T25" fmla="*/ 115 h 1240"/>
                <a:gd name="T26" fmla="*/ 1057 w 829"/>
                <a:gd name="T27" fmla="*/ 70 h 1240"/>
                <a:gd name="T28" fmla="*/ 750 w 829"/>
                <a:gd name="T29" fmla="*/ 33 h 1240"/>
                <a:gd name="T30" fmla="*/ 391 w 829"/>
                <a:gd name="T31" fmla="*/ 8 h 1240"/>
                <a:gd name="T32" fmla="*/ 0 w 829"/>
                <a:gd name="T33" fmla="*/ 0 h 1240"/>
                <a:gd name="T34" fmla="*/ 404 w 829"/>
                <a:gd name="T35" fmla="*/ 91 h 1240"/>
                <a:gd name="T36" fmla="*/ 564 w 829"/>
                <a:gd name="T37" fmla="*/ 204 h 1240"/>
                <a:gd name="T38" fmla="*/ 607 w 829"/>
                <a:gd name="T39" fmla="*/ 316 h 1240"/>
                <a:gd name="T40" fmla="*/ 654 w 829"/>
                <a:gd name="T41" fmla="*/ 400 h 1240"/>
                <a:gd name="T42" fmla="*/ 557 w 829"/>
                <a:gd name="T43" fmla="*/ 491 h 1240"/>
                <a:gd name="T44" fmla="*/ 530 w 829"/>
                <a:gd name="T45" fmla="*/ 599 h 1240"/>
                <a:gd name="T46" fmla="*/ 423 w 829"/>
                <a:gd name="T47" fmla="*/ 729 h 1240"/>
                <a:gd name="T48" fmla="*/ 58 w 829"/>
                <a:gd name="T49" fmla="*/ 882 h 1240"/>
                <a:gd name="T50" fmla="*/ 199 w 829"/>
                <a:gd name="T51" fmla="*/ 861 h 1240"/>
                <a:gd name="T52" fmla="*/ 378 w 829"/>
                <a:gd name="T53" fmla="*/ 833 h 1240"/>
                <a:gd name="T54" fmla="*/ 601 w 829"/>
                <a:gd name="T55" fmla="*/ 801 h 1240"/>
                <a:gd name="T56" fmla="*/ 847 w 829"/>
                <a:gd name="T57" fmla="*/ 766 h 1240"/>
                <a:gd name="T58" fmla="*/ 1107 w 829"/>
                <a:gd name="T59" fmla="*/ 733 h 1240"/>
                <a:gd name="T60" fmla="*/ 1390 w 829"/>
                <a:gd name="T61" fmla="*/ 703 h 1240"/>
                <a:gd name="T62" fmla="*/ 1664 w 829"/>
                <a:gd name="T63" fmla="*/ 677 h 1240"/>
                <a:gd name="T64" fmla="*/ 1942 w 829"/>
                <a:gd name="T65" fmla="*/ 658 h 12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29"/>
                <a:gd name="T100" fmla="*/ 0 h 1240"/>
                <a:gd name="T101" fmla="*/ 829 w 829"/>
                <a:gd name="T102" fmla="*/ 1240 h 1240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29" h="1240">
                  <a:moveTo>
                    <a:pt x="829" y="924"/>
                  </a:moveTo>
                  <a:lnTo>
                    <a:pt x="802" y="905"/>
                  </a:lnTo>
                  <a:lnTo>
                    <a:pt x="780" y="881"/>
                  </a:lnTo>
                  <a:lnTo>
                    <a:pt x="761" y="853"/>
                  </a:lnTo>
                  <a:lnTo>
                    <a:pt x="745" y="821"/>
                  </a:lnTo>
                  <a:lnTo>
                    <a:pt x="731" y="791"/>
                  </a:lnTo>
                  <a:lnTo>
                    <a:pt x="720" y="761"/>
                  </a:lnTo>
                  <a:lnTo>
                    <a:pt x="715" y="731"/>
                  </a:lnTo>
                  <a:lnTo>
                    <a:pt x="709" y="703"/>
                  </a:lnTo>
                  <a:lnTo>
                    <a:pt x="707" y="649"/>
                  </a:lnTo>
                  <a:lnTo>
                    <a:pt x="712" y="594"/>
                  </a:lnTo>
                  <a:lnTo>
                    <a:pt x="723" y="548"/>
                  </a:lnTo>
                  <a:lnTo>
                    <a:pt x="742" y="504"/>
                  </a:lnTo>
                  <a:lnTo>
                    <a:pt x="761" y="466"/>
                  </a:lnTo>
                  <a:lnTo>
                    <a:pt x="783" y="433"/>
                  </a:lnTo>
                  <a:lnTo>
                    <a:pt x="802" y="412"/>
                  </a:lnTo>
                  <a:lnTo>
                    <a:pt x="818" y="395"/>
                  </a:lnTo>
                  <a:lnTo>
                    <a:pt x="816" y="395"/>
                  </a:lnTo>
                  <a:lnTo>
                    <a:pt x="802" y="376"/>
                  </a:lnTo>
                  <a:lnTo>
                    <a:pt x="786" y="352"/>
                  </a:lnTo>
                  <a:lnTo>
                    <a:pt x="761" y="324"/>
                  </a:lnTo>
                  <a:lnTo>
                    <a:pt x="731" y="294"/>
                  </a:lnTo>
                  <a:lnTo>
                    <a:pt x="698" y="262"/>
                  </a:lnTo>
                  <a:lnTo>
                    <a:pt x="657" y="226"/>
                  </a:lnTo>
                  <a:lnTo>
                    <a:pt x="614" y="193"/>
                  </a:lnTo>
                  <a:lnTo>
                    <a:pt x="565" y="161"/>
                  </a:lnTo>
                  <a:lnTo>
                    <a:pt x="510" y="128"/>
                  </a:lnTo>
                  <a:lnTo>
                    <a:pt x="450" y="98"/>
                  </a:lnTo>
                  <a:lnTo>
                    <a:pt x="387" y="68"/>
                  </a:lnTo>
                  <a:lnTo>
                    <a:pt x="319" y="46"/>
                  </a:lnTo>
                  <a:lnTo>
                    <a:pt x="246" y="24"/>
                  </a:lnTo>
                  <a:lnTo>
                    <a:pt x="166" y="11"/>
                  </a:lnTo>
                  <a:lnTo>
                    <a:pt x="85" y="3"/>
                  </a:lnTo>
                  <a:lnTo>
                    <a:pt x="0" y="0"/>
                  </a:lnTo>
                  <a:lnTo>
                    <a:pt x="101" y="57"/>
                  </a:lnTo>
                  <a:lnTo>
                    <a:pt x="172" y="128"/>
                  </a:lnTo>
                  <a:lnTo>
                    <a:pt x="216" y="204"/>
                  </a:lnTo>
                  <a:lnTo>
                    <a:pt x="240" y="286"/>
                  </a:lnTo>
                  <a:lnTo>
                    <a:pt x="251" y="368"/>
                  </a:lnTo>
                  <a:lnTo>
                    <a:pt x="259" y="444"/>
                  </a:lnTo>
                  <a:lnTo>
                    <a:pt x="265" y="510"/>
                  </a:lnTo>
                  <a:lnTo>
                    <a:pt x="278" y="562"/>
                  </a:lnTo>
                  <a:lnTo>
                    <a:pt x="248" y="624"/>
                  </a:lnTo>
                  <a:lnTo>
                    <a:pt x="237" y="690"/>
                  </a:lnTo>
                  <a:lnTo>
                    <a:pt x="232" y="763"/>
                  </a:lnTo>
                  <a:lnTo>
                    <a:pt x="226" y="842"/>
                  </a:lnTo>
                  <a:lnTo>
                    <a:pt x="213" y="930"/>
                  </a:lnTo>
                  <a:lnTo>
                    <a:pt x="180" y="1025"/>
                  </a:lnTo>
                  <a:lnTo>
                    <a:pt x="120" y="1129"/>
                  </a:lnTo>
                  <a:lnTo>
                    <a:pt x="25" y="1240"/>
                  </a:lnTo>
                  <a:lnTo>
                    <a:pt x="52" y="1227"/>
                  </a:lnTo>
                  <a:lnTo>
                    <a:pt x="85" y="1210"/>
                  </a:lnTo>
                  <a:lnTo>
                    <a:pt x="120" y="1191"/>
                  </a:lnTo>
                  <a:lnTo>
                    <a:pt x="161" y="1170"/>
                  </a:lnTo>
                  <a:lnTo>
                    <a:pt x="207" y="1148"/>
                  </a:lnTo>
                  <a:lnTo>
                    <a:pt x="256" y="1126"/>
                  </a:lnTo>
                  <a:lnTo>
                    <a:pt x="306" y="1101"/>
                  </a:lnTo>
                  <a:lnTo>
                    <a:pt x="360" y="1077"/>
                  </a:lnTo>
                  <a:lnTo>
                    <a:pt x="415" y="1052"/>
                  </a:lnTo>
                  <a:lnTo>
                    <a:pt x="472" y="1031"/>
                  </a:lnTo>
                  <a:lnTo>
                    <a:pt x="532" y="1009"/>
                  </a:lnTo>
                  <a:lnTo>
                    <a:pt x="592" y="987"/>
                  </a:lnTo>
                  <a:lnTo>
                    <a:pt x="649" y="968"/>
                  </a:lnTo>
                  <a:lnTo>
                    <a:pt x="709" y="951"/>
                  </a:lnTo>
                  <a:lnTo>
                    <a:pt x="769" y="935"/>
                  </a:lnTo>
                  <a:lnTo>
                    <a:pt x="827" y="924"/>
                  </a:lnTo>
                  <a:lnTo>
                    <a:pt x="829" y="924"/>
                  </a:lnTo>
                  <a:close/>
                </a:path>
              </a:pathLst>
            </a:custGeom>
            <a:solidFill>
              <a:srgbClr val="D8F2F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1104" y="2016"/>
              <a:ext cx="170" cy="283"/>
            </a:xfrm>
            <a:custGeom>
              <a:avLst/>
              <a:gdLst>
                <a:gd name="T0" fmla="*/ 57 w 128"/>
                <a:gd name="T1" fmla="*/ 227 h 316"/>
                <a:gd name="T2" fmla="*/ 49 w 128"/>
                <a:gd name="T3" fmla="*/ 188 h 316"/>
                <a:gd name="T4" fmla="*/ 64 w 128"/>
                <a:gd name="T5" fmla="*/ 149 h 316"/>
                <a:gd name="T6" fmla="*/ 88 w 128"/>
                <a:gd name="T7" fmla="*/ 118 h 316"/>
                <a:gd name="T8" fmla="*/ 134 w 128"/>
                <a:gd name="T9" fmla="*/ 86 h 316"/>
                <a:gd name="T10" fmla="*/ 171 w 128"/>
                <a:gd name="T11" fmla="*/ 61 h 316"/>
                <a:gd name="T12" fmla="*/ 222 w 128"/>
                <a:gd name="T13" fmla="*/ 38 h 316"/>
                <a:gd name="T14" fmla="*/ 267 w 128"/>
                <a:gd name="T15" fmla="*/ 24 h 316"/>
                <a:gd name="T16" fmla="*/ 300 w 128"/>
                <a:gd name="T17" fmla="*/ 12 h 316"/>
                <a:gd name="T18" fmla="*/ 274 w 128"/>
                <a:gd name="T19" fmla="*/ 0 h 316"/>
                <a:gd name="T20" fmla="*/ 230 w 128"/>
                <a:gd name="T21" fmla="*/ 12 h 316"/>
                <a:gd name="T22" fmla="*/ 185 w 128"/>
                <a:gd name="T23" fmla="*/ 30 h 316"/>
                <a:gd name="T24" fmla="*/ 134 w 128"/>
                <a:gd name="T25" fmla="*/ 53 h 316"/>
                <a:gd name="T26" fmla="*/ 81 w 128"/>
                <a:gd name="T27" fmla="*/ 82 h 316"/>
                <a:gd name="T28" fmla="*/ 37 w 128"/>
                <a:gd name="T29" fmla="*/ 114 h 316"/>
                <a:gd name="T30" fmla="*/ 12 w 128"/>
                <a:gd name="T31" fmla="*/ 149 h 316"/>
                <a:gd name="T32" fmla="*/ 0 w 128"/>
                <a:gd name="T33" fmla="*/ 188 h 316"/>
                <a:gd name="T34" fmla="*/ 5 w 128"/>
                <a:gd name="T35" fmla="*/ 227 h 316"/>
                <a:gd name="T36" fmla="*/ 57 w 128"/>
                <a:gd name="T37" fmla="*/ 227 h 3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316"/>
                <a:gd name="T59" fmla="*/ 128 w 128"/>
                <a:gd name="T60" fmla="*/ 316 h 3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316">
                  <a:moveTo>
                    <a:pt x="24" y="316"/>
                  </a:moveTo>
                  <a:lnTo>
                    <a:pt x="21" y="262"/>
                  </a:lnTo>
                  <a:lnTo>
                    <a:pt x="27" y="207"/>
                  </a:lnTo>
                  <a:lnTo>
                    <a:pt x="38" y="164"/>
                  </a:lnTo>
                  <a:lnTo>
                    <a:pt x="57" y="120"/>
                  </a:lnTo>
                  <a:lnTo>
                    <a:pt x="73" y="85"/>
                  </a:lnTo>
                  <a:lnTo>
                    <a:pt x="95" y="52"/>
                  </a:lnTo>
                  <a:lnTo>
                    <a:pt x="114" y="33"/>
                  </a:lnTo>
                  <a:lnTo>
                    <a:pt x="128" y="16"/>
                  </a:lnTo>
                  <a:lnTo>
                    <a:pt x="117" y="0"/>
                  </a:lnTo>
                  <a:lnTo>
                    <a:pt x="98" y="16"/>
                  </a:lnTo>
                  <a:lnTo>
                    <a:pt x="79" y="41"/>
                  </a:lnTo>
                  <a:lnTo>
                    <a:pt x="57" y="74"/>
                  </a:lnTo>
                  <a:lnTo>
                    <a:pt x="35" y="115"/>
                  </a:lnTo>
                  <a:lnTo>
                    <a:pt x="16" y="158"/>
                  </a:lnTo>
                  <a:lnTo>
                    <a:pt x="5" y="207"/>
                  </a:lnTo>
                  <a:lnTo>
                    <a:pt x="0" y="262"/>
                  </a:lnTo>
                  <a:lnTo>
                    <a:pt x="2" y="316"/>
                  </a:lnTo>
                  <a:lnTo>
                    <a:pt x="24" y="3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1149" y="2010"/>
              <a:ext cx="22" cy="19"/>
            </a:xfrm>
            <a:custGeom>
              <a:avLst/>
              <a:gdLst>
                <a:gd name="T0" fmla="*/ 0 w 17"/>
                <a:gd name="T1" fmla="*/ 11 h 22"/>
                <a:gd name="T2" fmla="*/ 21 w 17"/>
                <a:gd name="T3" fmla="*/ 14 h 22"/>
                <a:gd name="T4" fmla="*/ 23 w 17"/>
                <a:gd name="T5" fmla="*/ 14 h 22"/>
                <a:gd name="T6" fmla="*/ 23 w 17"/>
                <a:gd name="T7" fmla="*/ 0 h 22"/>
                <a:gd name="T8" fmla="*/ 21 w 17"/>
                <a:gd name="T9" fmla="*/ 0 h 22"/>
                <a:gd name="T10" fmla="*/ 36 w 17"/>
                <a:gd name="T11" fmla="*/ 3 h 22"/>
                <a:gd name="T12" fmla="*/ 0 w 17"/>
                <a:gd name="T13" fmla="*/ 11 h 22"/>
                <a:gd name="T14" fmla="*/ 6 w 17"/>
                <a:gd name="T15" fmla="*/ 14 h 22"/>
                <a:gd name="T16" fmla="*/ 21 w 17"/>
                <a:gd name="T17" fmla="*/ 14 h 22"/>
                <a:gd name="T18" fmla="*/ 0 w 17"/>
                <a:gd name="T19" fmla="*/ 11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"/>
                <a:gd name="T31" fmla="*/ 0 h 22"/>
                <a:gd name="T32" fmla="*/ 17 w 17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" h="22">
                  <a:moveTo>
                    <a:pt x="0" y="17"/>
                  </a:moveTo>
                  <a:lnTo>
                    <a:pt x="9" y="22"/>
                  </a:lnTo>
                  <a:lnTo>
                    <a:pt x="11" y="22"/>
                  </a:lnTo>
                  <a:lnTo>
                    <a:pt x="11" y="0"/>
                  </a:lnTo>
                  <a:lnTo>
                    <a:pt x="9" y="0"/>
                  </a:lnTo>
                  <a:lnTo>
                    <a:pt x="17" y="6"/>
                  </a:lnTo>
                  <a:lnTo>
                    <a:pt x="0" y="17"/>
                  </a:lnTo>
                  <a:lnTo>
                    <a:pt x="3" y="22"/>
                  </a:lnTo>
                  <a:lnTo>
                    <a:pt x="9" y="22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192" y="1680"/>
              <a:ext cx="392" cy="516"/>
            </a:xfrm>
            <a:custGeom>
              <a:avLst/>
              <a:gdLst>
                <a:gd name="T0" fmla="*/ 678 w 295"/>
                <a:gd name="T1" fmla="*/ 412 h 578"/>
                <a:gd name="T2" fmla="*/ 686 w 295"/>
                <a:gd name="T3" fmla="*/ 405 h 578"/>
                <a:gd name="T4" fmla="*/ 655 w 295"/>
                <a:gd name="T5" fmla="*/ 370 h 578"/>
                <a:gd name="T6" fmla="*/ 640 w 295"/>
                <a:gd name="T7" fmla="*/ 323 h 578"/>
                <a:gd name="T8" fmla="*/ 622 w 295"/>
                <a:gd name="T9" fmla="*/ 270 h 578"/>
                <a:gd name="T10" fmla="*/ 597 w 295"/>
                <a:gd name="T11" fmla="*/ 212 h 578"/>
                <a:gd name="T12" fmla="*/ 537 w 295"/>
                <a:gd name="T13" fmla="*/ 152 h 578"/>
                <a:gd name="T14" fmla="*/ 429 w 295"/>
                <a:gd name="T15" fmla="*/ 96 h 578"/>
                <a:gd name="T16" fmla="*/ 256 w 295"/>
                <a:gd name="T17" fmla="*/ 43 h 578"/>
                <a:gd name="T18" fmla="*/ 15 w 295"/>
                <a:gd name="T19" fmla="*/ 0 h 578"/>
                <a:gd name="T20" fmla="*/ 0 w 295"/>
                <a:gd name="T21" fmla="*/ 16 h 578"/>
                <a:gd name="T22" fmla="*/ 230 w 295"/>
                <a:gd name="T23" fmla="*/ 54 h 578"/>
                <a:gd name="T24" fmla="*/ 392 w 295"/>
                <a:gd name="T25" fmla="*/ 103 h 578"/>
                <a:gd name="T26" fmla="*/ 488 w 295"/>
                <a:gd name="T27" fmla="*/ 155 h 578"/>
                <a:gd name="T28" fmla="*/ 543 w 295"/>
                <a:gd name="T29" fmla="*/ 212 h 578"/>
                <a:gd name="T30" fmla="*/ 570 w 295"/>
                <a:gd name="T31" fmla="*/ 270 h 578"/>
                <a:gd name="T32" fmla="*/ 590 w 295"/>
                <a:gd name="T33" fmla="*/ 323 h 578"/>
                <a:gd name="T34" fmla="*/ 603 w 295"/>
                <a:gd name="T35" fmla="*/ 370 h 578"/>
                <a:gd name="T36" fmla="*/ 634 w 295"/>
                <a:gd name="T37" fmla="*/ 409 h 578"/>
                <a:gd name="T38" fmla="*/ 640 w 295"/>
                <a:gd name="T39" fmla="*/ 404 h 578"/>
                <a:gd name="T40" fmla="*/ 678 w 295"/>
                <a:gd name="T41" fmla="*/ 412 h 578"/>
                <a:gd name="T42" fmla="*/ 692 w 295"/>
                <a:gd name="T43" fmla="*/ 408 h 578"/>
                <a:gd name="T44" fmla="*/ 686 w 295"/>
                <a:gd name="T45" fmla="*/ 405 h 578"/>
                <a:gd name="T46" fmla="*/ 678 w 295"/>
                <a:gd name="T47" fmla="*/ 412 h 5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295"/>
                <a:gd name="T73" fmla="*/ 0 h 578"/>
                <a:gd name="T74" fmla="*/ 295 w 295"/>
                <a:gd name="T75" fmla="*/ 578 h 57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295" h="578">
                  <a:moveTo>
                    <a:pt x="289" y="578"/>
                  </a:moveTo>
                  <a:lnTo>
                    <a:pt x="292" y="570"/>
                  </a:lnTo>
                  <a:lnTo>
                    <a:pt x="279" y="521"/>
                  </a:lnTo>
                  <a:lnTo>
                    <a:pt x="273" y="455"/>
                  </a:lnTo>
                  <a:lnTo>
                    <a:pt x="265" y="379"/>
                  </a:lnTo>
                  <a:lnTo>
                    <a:pt x="254" y="297"/>
                  </a:lnTo>
                  <a:lnTo>
                    <a:pt x="229" y="213"/>
                  </a:lnTo>
                  <a:lnTo>
                    <a:pt x="183" y="134"/>
                  </a:lnTo>
                  <a:lnTo>
                    <a:pt x="109" y="60"/>
                  </a:lnTo>
                  <a:lnTo>
                    <a:pt x="6" y="0"/>
                  </a:lnTo>
                  <a:lnTo>
                    <a:pt x="0" y="22"/>
                  </a:lnTo>
                  <a:lnTo>
                    <a:pt x="98" y="76"/>
                  </a:lnTo>
                  <a:lnTo>
                    <a:pt x="167" y="144"/>
                  </a:lnTo>
                  <a:lnTo>
                    <a:pt x="208" y="218"/>
                  </a:lnTo>
                  <a:lnTo>
                    <a:pt x="232" y="297"/>
                  </a:lnTo>
                  <a:lnTo>
                    <a:pt x="243" y="379"/>
                  </a:lnTo>
                  <a:lnTo>
                    <a:pt x="251" y="455"/>
                  </a:lnTo>
                  <a:lnTo>
                    <a:pt x="257" y="521"/>
                  </a:lnTo>
                  <a:lnTo>
                    <a:pt x="270" y="575"/>
                  </a:lnTo>
                  <a:lnTo>
                    <a:pt x="273" y="567"/>
                  </a:lnTo>
                  <a:lnTo>
                    <a:pt x="289" y="578"/>
                  </a:lnTo>
                  <a:lnTo>
                    <a:pt x="295" y="573"/>
                  </a:lnTo>
                  <a:lnTo>
                    <a:pt x="292" y="570"/>
                  </a:lnTo>
                  <a:lnTo>
                    <a:pt x="289" y="5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9" name="Freeform 20"/>
            <p:cNvSpPr>
              <a:spLocks/>
            </p:cNvSpPr>
            <p:nvPr/>
          </p:nvSpPr>
          <p:spPr bwMode="auto">
            <a:xfrm>
              <a:off x="192" y="2496"/>
              <a:ext cx="1074" cy="300"/>
            </a:xfrm>
            <a:custGeom>
              <a:avLst/>
              <a:gdLst>
                <a:gd name="T0" fmla="*/ 1898 w 808"/>
                <a:gd name="T1" fmla="*/ 0 h 336"/>
                <a:gd name="T2" fmla="*/ 1898 w 808"/>
                <a:gd name="T3" fmla="*/ 0 h 336"/>
                <a:gd name="T4" fmla="*/ 1756 w 808"/>
                <a:gd name="T5" fmla="*/ 8 h 336"/>
                <a:gd name="T6" fmla="*/ 1615 w 808"/>
                <a:gd name="T7" fmla="*/ 20 h 336"/>
                <a:gd name="T8" fmla="*/ 1475 w 808"/>
                <a:gd name="T9" fmla="*/ 31 h 336"/>
                <a:gd name="T10" fmla="*/ 1340 w 808"/>
                <a:gd name="T11" fmla="*/ 45 h 336"/>
                <a:gd name="T12" fmla="*/ 1198 w 808"/>
                <a:gd name="T13" fmla="*/ 61 h 336"/>
                <a:gd name="T14" fmla="*/ 1057 w 808"/>
                <a:gd name="T15" fmla="*/ 77 h 336"/>
                <a:gd name="T16" fmla="*/ 922 w 808"/>
                <a:gd name="T17" fmla="*/ 91 h 336"/>
                <a:gd name="T18" fmla="*/ 794 w 808"/>
                <a:gd name="T19" fmla="*/ 109 h 336"/>
                <a:gd name="T20" fmla="*/ 666 w 808"/>
                <a:gd name="T21" fmla="*/ 127 h 336"/>
                <a:gd name="T22" fmla="*/ 552 w 808"/>
                <a:gd name="T23" fmla="*/ 144 h 336"/>
                <a:gd name="T24" fmla="*/ 436 w 808"/>
                <a:gd name="T25" fmla="*/ 160 h 336"/>
                <a:gd name="T26" fmla="*/ 320 w 808"/>
                <a:gd name="T27" fmla="*/ 175 h 336"/>
                <a:gd name="T28" fmla="*/ 226 w 808"/>
                <a:gd name="T29" fmla="*/ 192 h 336"/>
                <a:gd name="T30" fmla="*/ 141 w 808"/>
                <a:gd name="T31" fmla="*/ 205 h 336"/>
                <a:gd name="T32" fmla="*/ 64 w 808"/>
                <a:gd name="T33" fmla="*/ 216 h 336"/>
                <a:gd name="T34" fmla="*/ 0 w 808"/>
                <a:gd name="T35" fmla="*/ 227 h 336"/>
                <a:gd name="T36" fmla="*/ 27 w 808"/>
                <a:gd name="T37" fmla="*/ 239 h 336"/>
                <a:gd name="T38" fmla="*/ 90 w 808"/>
                <a:gd name="T39" fmla="*/ 231 h 336"/>
                <a:gd name="T40" fmla="*/ 166 w 808"/>
                <a:gd name="T41" fmla="*/ 218 h 336"/>
                <a:gd name="T42" fmla="*/ 249 w 808"/>
                <a:gd name="T43" fmla="*/ 204 h 336"/>
                <a:gd name="T44" fmla="*/ 344 w 808"/>
                <a:gd name="T45" fmla="*/ 189 h 336"/>
                <a:gd name="T46" fmla="*/ 449 w 808"/>
                <a:gd name="T47" fmla="*/ 175 h 336"/>
                <a:gd name="T48" fmla="*/ 564 w 808"/>
                <a:gd name="T49" fmla="*/ 160 h 336"/>
                <a:gd name="T50" fmla="*/ 678 w 808"/>
                <a:gd name="T51" fmla="*/ 142 h 336"/>
                <a:gd name="T52" fmla="*/ 807 w 808"/>
                <a:gd name="T53" fmla="*/ 124 h 336"/>
                <a:gd name="T54" fmla="*/ 934 w 808"/>
                <a:gd name="T55" fmla="*/ 107 h 336"/>
                <a:gd name="T56" fmla="*/ 1071 w 808"/>
                <a:gd name="T57" fmla="*/ 91 h 336"/>
                <a:gd name="T58" fmla="*/ 1212 w 808"/>
                <a:gd name="T59" fmla="*/ 77 h 336"/>
                <a:gd name="T60" fmla="*/ 1353 w 808"/>
                <a:gd name="T61" fmla="*/ 61 h 336"/>
                <a:gd name="T62" fmla="*/ 1486 w 808"/>
                <a:gd name="T63" fmla="*/ 47 h 336"/>
                <a:gd name="T64" fmla="*/ 1627 w 808"/>
                <a:gd name="T65" fmla="*/ 35 h 336"/>
                <a:gd name="T66" fmla="*/ 1769 w 808"/>
                <a:gd name="T67" fmla="*/ 23 h 336"/>
                <a:gd name="T68" fmla="*/ 1898 w 808"/>
                <a:gd name="T69" fmla="*/ 16 h 336"/>
                <a:gd name="T70" fmla="*/ 1898 w 808"/>
                <a:gd name="T71" fmla="*/ 16 h 336"/>
                <a:gd name="T72" fmla="*/ 1898 w 808"/>
                <a:gd name="T73" fmla="*/ 0 h 336"/>
                <a:gd name="T74" fmla="*/ 1898 w 808"/>
                <a:gd name="T75" fmla="*/ 0 h 336"/>
                <a:gd name="T76" fmla="*/ 1898 w 808"/>
                <a:gd name="T77" fmla="*/ 0 h 3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808"/>
                <a:gd name="T118" fmla="*/ 0 h 336"/>
                <a:gd name="T119" fmla="*/ 808 w 808"/>
                <a:gd name="T120" fmla="*/ 336 h 3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808" h="336">
                  <a:moveTo>
                    <a:pt x="808" y="0"/>
                  </a:moveTo>
                  <a:lnTo>
                    <a:pt x="808" y="0"/>
                  </a:lnTo>
                  <a:lnTo>
                    <a:pt x="748" y="11"/>
                  </a:lnTo>
                  <a:lnTo>
                    <a:pt x="688" y="28"/>
                  </a:lnTo>
                  <a:lnTo>
                    <a:pt x="628" y="44"/>
                  </a:lnTo>
                  <a:lnTo>
                    <a:pt x="570" y="63"/>
                  </a:lnTo>
                  <a:lnTo>
                    <a:pt x="510" y="85"/>
                  </a:lnTo>
                  <a:lnTo>
                    <a:pt x="450" y="107"/>
                  </a:lnTo>
                  <a:lnTo>
                    <a:pt x="393" y="128"/>
                  </a:lnTo>
                  <a:lnTo>
                    <a:pt x="338" y="153"/>
                  </a:lnTo>
                  <a:lnTo>
                    <a:pt x="284" y="178"/>
                  </a:lnTo>
                  <a:lnTo>
                    <a:pt x="235" y="202"/>
                  </a:lnTo>
                  <a:lnTo>
                    <a:pt x="186" y="224"/>
                  </a:lnTo>
                  <a:lnTo>
                    <a:pt x="136" y="246"/>
                  </a:lnTo>
                  <a:lnTo>
                    <a:pt x="96" y="270"/>
                  </a:lnTo>
                  <a:lnTo>
                    <a:pt x="60" y="289"/>
                  </a:lnTo>
                  <a:lnTo>
                    <a:pt x="27" y="303"/>
                  </a:lnTo>
                  <a:lnTo>
                    <a:pt x="0" y="319"/>
                  </a:lnTo>
                  <a:lnTo>
                    <a:pt x="11" y="336"/>
                  </a:lnTo>
                  <a:lnTo>
                    <a:pt x="38" y="325"/>
                  </a:lnTo>
                  <a:lnTo>
                    <a:pt x="71" y="306"/>
                  </a:lnTo>
                  <a:lnTo>
                    <a:pt x="106" y="287"/>
                  </a:lnTo>
                  <a:lnTo>
                    <a:pt x="147" y="267"/>
                  </a:lnTo>
                  <a:lnTo>
                    <a:pt x="191" y="246"/>
                  </a:lnTo>
                  <a:lnTo>
                    <a:pt x="240" y="224"/>
                  </a:lnTo>
                  <a:lnTo>
                    <a:pt x="289" y="199"/>
                  </a:lnTo>
                  <a:lnTo>
                    <a:pt x="344" y="175"/>
                  </a:lnTo>
                  <a:lnTo>
                    <a:pt x="398" y="150"/>
                  </a:lnTo>
                  <a:lnTo>
                    <a:pt x="456" y="128"/>
                  </a:lnTo>
                  <a:lnTo>
                    <a:pt x="516" y="107"/>
                  </a:lnTo>
                  <a:lnTo>
                    <a:pt x="576" y="85"/>
                  </a:lnTo>
                  <a:lnTo>
                    <a:pt x="633" y="66"/>
                  </a:lnTo>
                  <a:lnTo>
                    <a:pt x="693" y="49"/>
                  </a:lnTo>
                  <a:lnTo>
                    <a:pt x="753" y="33"/>
                  </a:lnTo>
                  <a:lnTo>
                    <a:pt x="808" y="22"/>
                  </a:lnTo>
                  <a:lnTo>
                    <a:pt x="80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auto">
            <a:xfrm>
              <a:off x="1171" y="2482"/>
              <a:ext cx="65" cy="20"/>
            </a:xfrm>
            <a:custGeom>
              <a:avLst/>
              <a:gdLst>
                <a:gd name="T0" fmla="*/ 0 w 49"/>
                <a:gd name="T1" fmla="*/ 14 h 22"/>
                <a:gd name="T2" fmla="*/ 12 w 49"/>
                <a:gd name="T3" fmla="*/ 0 h 22"/>
                <a:gd name="T4" fmla="*/ 7 w 49"/>
                <a:gd name="T5" fmla="*/ 0 h 22"/>
                <a:gd name="T6" fmla="*/ 7 w 49"/>
                <a:gd name="T7" fmla="*/ 16 h 22"/>
                <a:gd name="T8" fmla="*/ 12 w 49"/>
                <a:gd name="T9" fmla="*/ 16 h 22"/>
                <a:gd name="T10" fmla="*/ 27 w 49"/>
                <a:gd name="T11" fmla="*/ 3 h 22"/>
                <a:gd name="T12" fmla="*/ 12 w 49"/>
                <a:gd name="T13" fmla="*/ 16 h 22"/>
                <a:gd name="T14" fmla="*/ 114 w 49"/>
                <a:gd name="T15" fmla="*/ 16 h 22"/>
                <a:gd name="T16" fmla="*/ 27 w 49"/>
                <a:gd name="T17" fmla="*/ 3 h 22"/>
                <a:gd name="T18" fmla="*/ 0 w 49"/>
                <a:gd name="T19" fmla="*/ 14 h 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9"/>
                <a:gd name="T31" fmla="*/ 0 h 22"/>
                <a:gd name="T32" fmla="*/ 49 w 49"/>
                <a:gd name="T33" fmla="*/ 22 h 2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9" h="22">
                  <a:moveTo>
                    <a:pt x="0" y="19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3" y="22"/>
                  </a:lnTo>
                  <a:lnTo>
                    <a:pt x="5" y="22"/>
                  </a:lnTo>
                  <a:lnTo>
                    <a:pt x="11" y="3"/>
                  </a:lnTo>
                  <a:lnTo>
                    <a:pt x="5" y="22"/>
                  </a:lnTo>
                  <a:lnTo>
                    <a:pt x="49" y="22"/>
                  </a:lnTo>
                  <a:lnTo>
                    <a:pt x="11" y="3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auto">
            <a:xfrm>
              <a:off x="1104" y="2256"/>
              <a:ext cx="134" cy="204"/>
            </a:xfrm>
            <a:custGeom>
              <a:avLst/>
              <a:gdLst>
                <a:gd name="T0" fmla="*/ 0 w 137"/>
                <a:gd name="T1" fmla="*/ 0 h 229"/>
                <a:gd name="T2" fmla="*/ 6 w 137"/>
                <a:gd name="T3" fmla="*/ 20 h 229"/>
                <a:gd name="T4" fmla="*/ 11 w 137"/>
                <a:gd name="T5" fmla="*/ 42 h 229"/>
                <a:gd name="T6" fmla="*/ 22 w 137"/>
                <a:gd name="T7" fmla="*/ 63 h 229"/>
                <a:gd name="T8" fmla="*/ 33 w 137"/>
                <a:gd name="T9" fmla="*/ 85 h 229"/>
                <a:gd name="T10" fmla="*/ 52 w 137"/>
                <a:gd name="T11" fmla="*/ 110 h 229"/>
                <a:gd name="T12" fmla="*/ 68 w 137"/>
                <a:gd name="T13" fmla="*/ 129 h 229"/>
                <a:gd name="T14" fmla="*/ 93 w 137"/>
                <a:gd name="T15" fmla="*/ 149 h 229"/>
                <a:gd name="T16" fmla="*/ 117 w 137"/>
                <a:gd name="T17" fmla="*/ 162 h 229"/>
                <a:gd name="T18" fmla="*/ 128 w 137"/>
                <a:gd name="T19" fmla="*/ 151 h 229"/>
                <a:gd name="T20" fmla="*/ 103 w 137"/>
                <a:gd name="T21" fmla="*/ 137 h 229"/>
                <a:gd name="T22" fmla="*/ 84 w 137"/>
                <a:gd name="T23" fmla="*/ 121 h 229"/>
                <a:gd name="T24" fmla="*/ 66 w 137"/>
                <a:gd name="T25" fmla="*/ 102 h 229"/>
                <a:gd name="T26" fmla="*/ 55 w 137"/>
                <a:gd name="T27" fmla="*/ 81 h 229"/>
                <a:gd name="T28" fmla="*/ 41 w 137"/>
                <a:gd name="T29" fmla="*/ 61 h 229"/>
                <a:gd name="T30" fmla="*/ 30 w 137"/>
                <a:gd name="T31" fmla="*/ 39 h 229"/>
                <a:gd name="T32" fmla="*/ 25 w 137"/>
                <a:gd name="T33" fmla="*/ 20 h 229"/>
                <a:gd name="T34" fmla="*/ 22 w 137"/>
                <a:gd name="T35" fmla="*/ 0 h 229"/>
                <a:gd name="T36" fmla="*/ 0 w 137"/>
                <a:gd name="T37" fmla="*/ 0 h 2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7"/>
                <a:gd name="T58" fmla="*/ 0 h 229"/>
                <a:gd name="T59" fmla="*/ 137 w 137"/>
                <a:gd name="T60" fmla="*/ 229 h 2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7" h="229">
                  <a:moveTo>
                    <a:pt x="0" y="0"/>
                  </a:moveTo>
                  <a:lnTo>
                    <a:pt x="6" y="28"/>
                  </a:lnTo>
                  <a:lnTo>
                    <a:pt x="11" y="60"/>
                  </a:lnTo>
                  <a:lnTo>
                    <a:pt x="22" y="90"/>
                  </a:lnTo>
                  <a:lnTo>
                    <a:pt x="36" y="120"/>
                  </a:lnTo>
                  <a:lnTo>
                    <a:pt x="55" y="156"/>
                  </a:lnTo>
                  <a:lnTo>
                    <a:pt x="74" y="183"/>
                  </a:lnTo>
                  <a:lnTo>
                    <a:pt x="99" y="210"/>
                  </a:lnTo>
                  <a:lnTo>
                    <a:pt x="126" y="229"/>
                  </a:lnTo>
                  <a:lnTo>
                    <a:pt x="137" y="213"/>
                  </a:lnTo>
                  <a:lnTo>
                    <a:pt x="109" y="194"/>
                  </a:lnTo>
                  <a:lnTo>
                    <a:pt x="90" y="172"/>
                  </a:lnTo>
                  <a:lnTo>
                    <a:pt x="71" y="145"/>
                  </a:lnTo>
                  <a:lnTo>
                    <a:pt x="58" y="115"/>
                  </a:lnTo>
                  <a:lnTo>
                    <a:pt x="44" y="85"/>
                  </a:lnTo>
                  <a:lnTo>
                    <a:pt x="33" y="55"/>
                  </a:lnTo>
                  <a:lnTo>
                    <a:pt x="28" y="28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auto">
            <a:xfrm>
              <a:off x="432" y="1776"/>
              <a:ext cx="775" cy="244"/>
            </a:xfrm>
            <a:custGeom>
              <a:avLst/>
              <a:gdLst>
                <a:gd name="T0" fmla="*/ 1369 w 583"/>
                <a:gd name="T1" fmla="*/ 192 h 273"/>
                <a:gd name="T2" fmla="*/ 1340 w 583"/>
                <a:gd name="T3" fmla="*/ 173 h 273"/>
                <a:gd name="T4" fmla="*/ 1293 w 583"/>
                <a:gd name="T5" fmla="*/ 156 h 273"/>
                <a:gd name="T6" fmla="*/ 1235 w 583"/>
                <a:gd name="T7" fmla="*/ 140 h 273"/>
                <a:gd name="T8" fmla="*/ 1164 w 583"/>
                <a:gd name="T9" fmla="*/ 124 h 273"/>
                <a:gd name="T10" fmla="*/ 1087 w 583"/>
                <a:gd name="T11" fmla="*/ 109 h 273"/>
                <a:gd name="T12" fmla="*/ 998 w 583"/>
                <a:gd name="T13" fmla="*/ 94 h 273"/>
                <a:gd name="T14" fmla="*/ 908 w 583"/>
                <a:gd name="T15" fmla="*/ 80 h 273"/>
                <a:gd name="T16" fmla="*/ 806 w 583"/>
                <a:gd name="T17" fmla="*/ 63 h 273"/>
                <a:gd name="T18" fmla="*/ 698 w 583"/>
                <a:gd name="T19" fmla="*/ 50 h 273"/>
                <a:gd name="T20" fmla="*/ 594 w 583"/>
                <a:gd name="T21" fmla="*/ 39 h 273"/>
                <a:gd name="T22" fmla="*/ 493 w 583"/>
                <a:gd name="T23" fmla="*/ 28 h 273"/>
                <a:gd name="T24" fmla="*/ 383 w 583"/>
                <a:gd name="T25" fmla="*/ 18 h 273"/>
                <a:gd name="T26" fmla="*/ 275 w 583"/>
                <a:gd name="T27" fmla="*/ 11 h 273"/>
                <a:gd name="T28" fmla="*/ 178 w 583"/>
                <a:gd name="T29" fmla="*/ 4 h 273"/>
                <a:gd name="T30" fmla="*/ 82 w 583"/>
                <a:gd name="T31" fmla="*/ 3 h 273"/>
                <a:gd name="T32" fmla="*/ 0 w 583"/>
                <a:gd name="T33" fmla="*/ 0 h 273"/>
                <a:gd name="T34" fmla="*/ 0 w 583"/>
                <a:gd name="T35" fmla="*/ 16 h 273"/>
                <a:gd name="T36" fmla="*/ 82 w 583"/>
                <a:gd name="T37" fmla="*/ 18 h 273"/>
                <a:gd name="T38" fmla="*/ 178 w 583"/>
                <a:gd name="T39" fmla="*/ 20 h 273"/>
                <a:gd name="T40" fmla="*/ 275 w 583"/>
                <a:gd name="T41" fmla="*/ 26 h 273"/>
                <a:gd name="T42" fmla="*/ 371 w 583"/>
                <a:gd name="T43" fmla="*/ 34 h 273"/>
                <a:gd name="T44" fmla="*/ 479 w 583"/>
                <a:gd name="T45" fmla="*/ 43 h 273"/>
                <a:gd name="T46" fmla="*/ 584 w 583"/>
                <a:gd name="T47" fmla="*/ 55 h 273"/>
                <a:gd name="T48" fmla="*/ 683 w 583"/>
                <a:gd name="T49" fmla="*/ 66 h 273"/>
                <a:gd name="T50" fmla="*/ 794 w 583"/>
                <a:gd name="T51" fmla="*/ 78 h 273"/>
                <a:gd name="T52" fmla="*/ 884 w 583"/>
                <a:gd name="T53" fmla="*/ 91 h 273"/>
                <a:gd name="T54" fmla="*/ 972 w 583"/>
                <a:gd name="T55" fmla="*/ 105 h 273"/>
                <a:gd name="T56" fmla="*/ 1062 w 583"/>
                <a:gd name="T57" fmla="*/ 121 h 273"/>
                <a:gd name="T58" fmla="*/ 1139 w 583"/>
                <a:gd name="T59" fmla="*/ 137 h 273"/>
                <a:gd name="T60" fmla="*/ 1211 w 583"/>
                <a:gd name="T61" fmla="*/ 152 h 273"/>
                <a:gd name="T62" fmla="*/ 1255 w 583"/>
                <a:gd name="T63" fmla="*/ 168 h 273"/>
                <a:gd name="T64" fmla="*/ 1299 w 583"/>
                <a:gd name="T65" fmla="*/ 181 h 273"/>
                <a:gd name="T66" fmla="*/ 1320 w 583"/>
                <a:gd name="T67" fmla="*/ 195 h 273"/>
                <a:gd name="T68" fmla="*/ 1369 w 583"/>
                <a:gd name="T69" fmla="*/ 192 h 27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83"/>
                <a:gd name="T106" fmla="*/ 0 h 273"/>
                <a:gd name="T107" fmla="*/ 583 w 583"/>
                <a:gd name="T108" fmla="*/ 273 h 27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83" h="273">
                  <a:moveTo>
                    <a:pt x="583" y="268"/>
                  </a:moveTo>
                  <a:lnTo>
                    <a:pt x="570" y="243"/>
                  </a:lnTo>
                  <a:lnTo>
                    <a:pt x="551" y="218"/>
                  </a:lnTo>
                  <a:lnTo>
                    <a:pt x="526" y="197"/>
                  </a:lnTo>
                  <a:lnTo>
                    <a:pt x="496" y="175"/>
                  </a:lnTo>
                  <a:lnTo>
                    <a:pt x="463" y="153"/>
                  </a:lnTo>
                  <a:lnTo>
                    <a:pt x="425" y="131"/>
                  </a:lnTo>
                  <a:lnTo>
                    <a:pt x="387" y="112"/>
                  </a:lnTo>
                  <a:lnTo>
                    <a:pt x="343" y="88"/>
                  </a:lnTo>
                  <a:lnTo>
                    <a:pt x="297" y="71"/>
                  </a:lnTo>
                  <a:lnTo>
                    <a:pt x="253" y="55"/>
                  </a:lnTo>
                  <a:lnTo>
                    <a:pt x="210" y="39"/>
                  </a:lnTo>
                  <a:lnTo>
                    <a:pt x="163" y="25"/>
                  </a:lnTo>
                  <a:lnTo>
                    <a:pt x="117" y="14"/>
                  </a:lnTo>
                  <a:lnTo>
                    <a:pt x="76" y="6"/>
                  </a:lnTo>
                  <a:lnTo>
                    <a:pt x="35" y="3"/>
                  </a:lnTo>
                  <a:lnTo>
                    <a:pt x="0" y="0"/>
                  </a:lnTo>
                  <a:lnTo>
                    <a:pt x="0" y="22"/>
                  </a:lnTo>
                  <a:lnTo>
                    <a:pt x="35" y="25"/>
                  </a:lnTo>
                  <a:lnTo>
                    <a:pt x="76" y="28"/>
                  </a:lnTo>
                  <a:lnTo>
                    <a:pt x="117" y="36"/>
                  </a:lnTo>
                  <a:lnTo>
                    <a:pt x="158" y="47"/>
                  </a:lnTo>
                  <a:lnTo>
                    <a:pt x="204" y="60"/>
                  </a:lnTo>
                  <a:lnTo>
                    <a:pt x="248" y="77"/>
                  </a:lnTo>
                  <a:lnTo>
                    <a:pt x="291" y="93"/>
                  </a:lnTo>
                  <a:lnTo>
                    <a:pt x="338" y="109"/>
                  </a:lnTo>
                  <a:lnTo>
                    <a:pt x="376" y="128"/>
                  </a:lnTo>
                  <a:lnTo>
                    <a:pt x="414" y="148"/>
                  </a:lnTo>
                  <a:lnTo>
                    <a:pt x="452" y="169"/>
                  </a:lnTo>
                  <a:lnTo>
                    <a:pt x="485" y="191"/>
                  </a:lnTo>
                  <a:lnTo>
                    <a:pt x="515" y="213"/>
                  </a:lnTo>
                  <a:lnTo>
                    <a:pt x="534" y="235"/>
                  </a:lnTo>
                  <a:lnTo>
                    <a:pt x="553" y="254"/>
                  </a:lnTo>
                  <a:lnTo>
                    <a:pt x="562" y="273"/>
                  </a:lnTo>
                  <a:lnTo>
                    <a:pt x="583" y="2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auto">
            <a:xfrm>
              <a:off x="480" y="1872"/>
              <a:ext cx="692" cy="195"/>
            </a:xfrm>
            <a:custGeom>
              <a:avLst/>
              <a:gdLst>
                <a:gd name="T0" fmla="*/ 1221 w 521"/>
                <a:gd name="T1" fmla="*/ 148 h 218"/>
                <a:gd name="T2" fmla="*/ 1177 w 521"/>
                <a:gd name="T3" fmla="*/ 137 h 218"/>
                <a:gd name="T4" fmla="*/ 1133 w 521"/>
                <a:gd name="T5" fmla="*/ 125 h 218"/>
                <a:gd name="T6" fmla="*/ 1073 w 521"/>
                <a:gd name="T7" fmla="*/ 113 h 218"/>
                <a:gd name="T8" fmla="*/ 1009 w 521"/>
                <a:gd name="T9" fmla="*/ 102 h 218"/>
                <a:gd name="T10" fmla="*/ 934 w 521"/>
                <a:gd name="T11" fmla="*/ 88 h 218"/>
                <a:gd name="T12" fmla="*/ 850 w 521"/>
                <a:gd name="T13" fmla="*/ 74 h 218"/>
                <a:gd name="T14" fmla="*/ 765 w 521"/>
                <a:gd name="T15" fmla="*/ 63 h 218"/>
                <a:gd name="T16" fmla="*/ 677 w 521"/>
                <a:gd name="T17" fmla="*/ 51 h 218"/>
                <a:gd name="T18" fmla="*/ 587 w 521"/>
                <a:gd name="T19" fmla="*/ 41 h 218"/>
                <a:gd name="T20" fmla="*/ 499 w 521"/>
                <a:gd name="T21" fmla="*/ 31 h 218"/>
                <a:gd name="T22" fmla="*/ 409 w 521"/>
                <a:gd name="T23" fmla="*/ 24 h 218"/>
                <a:gd name="T24" fmla="*/ 319 w 521"/>
                <a:gd name="T25" fmla="*/ 16 h 218"/>
                <a:gd name="T26" fmla="*/ 236 w 521"/>
                <a:gd name="T27" fmla="*/ 8 h 218"/>
                <a:gd name="T28" fmla="*/ 149 w 521"/>
                <a:gd name="T29" fmla="*/ 4 h 218"/>
                <a:gd name="T30" fmla="*/ 70 w 521"/>
                <a:gd name="T31" fmla="*/ 3 h 218"/>
                <a:gd name="T32" fmla="*/ 0 w 521"/>
                <a:gd name="T33" fmla="*/ 0 h 218"/>
                <a:gd name="T34" fmla="*/ 0 w 521"/>
                <a:gd name="T35" fmla="*/ 16 h 218"/>
                <a:gd name="T36" fmla="*/ 70 w 521"/>
                <a:gd name="T37" fmla="*/ 18 h 218"/>
                <a:gd name="T38" fmla="*/ 149 w 521"/>
                <a:gd name="T39" fmla="*/ 19 h 218"/>
                <a:gd name="T40" fmla="*/ 226 w 521"/>
                <a:gd name="T41" fmla="*/ 24 h 218"/>
                <a:gd name="T42" fmla="*/ 307 w 521"/>
                <a:gd name="T43" fmla="*/ 31 h 218"/>
                <a:gd name="T44" fmla="*/ 396 w 521"/>
                <a:gd name="T45" fmla="*/ 39 h 218"/>
                <a:gd name="T46" fmla="*/ 485 w 521"/>
                <a:gd name="T47" fmla="*/ 47 h 218"/>
                <a:gd name="T48" fmla="*/ 576 w 521"/>
                <a:gd name="T49" fmla="*/ 57 h 218"/>
                <a:gd name="T50" fmla="*/ 665 w 521"/>
                <a:gd name="T51" fmla="*/ 66 h 218"/>
                <a:gd name="T52" fmla="*/ 754 w 521"/>
                <a:gd name="T53" fmla="*/ 79 h 218"/>
                <a:gd name="T54" fmla="*/ 837 w 521"/>
                <a:gd name="T55" fmla="*/ 89 h 218"/>
                <a:gd name="T56" fmla="*/ 907 w 521"/>
                <a:gd name="T57" fmla="*/ 99 h 218"/>
                <a:gd name="T58" fmla="*/ 984 w 521"/>
                <a:gd name="T59" fmla="*/ 113 h 218"/>
                <a:gd name="T60" fmla="*/ 1048 w 521"/>
                <a:gd name="T61" fmla="*/ 125 h 218"/>
                <a:gd name="T62" fmla="*/ 1106 w 521"/>
                <a:gd name="T63" fmla="*/ 137 h 218"/>
                <a:gd name="T64" fmla="*/ 1150 w 521"/>
                <a:gd name="T65" fmla="*/ 148 h 218"/>
                <a:gd name="T66" fmla="*/ 1183 w 521"/>
                <a:gd name="T67" fmla="*/ 156 h 218"/>
                <a:gd name="T68" fmla="*/ 1221 w 521"/>
                <a:gd name="T69" fmla="*/ 148 h 2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521"/>
                <a:gd name="T106" fmla="*/ 0 h 218"/>
                <a:gd name="T107" fmla="*/ 521 w 521"/>
                <a:gd name="T108" fmla="*/ 218 h 2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521" h="218">
                  <a:moveTo>
                    <a:pt x="521" y="207"/>
                  </a:moveTo>
                  <a:lnTo>
                    <a:pt x="502" y="191"/>
                  </a:lnTo>
                  <a:lnTo>
                    <a:pt x="483" y="175"/>
                  </a:lnTo>
                  <a:lnTo>
                    <a:pt x="458" y="158"/>
                  </a:lnTo>
                  <a:lnTo>
                    <a:pt x="431" y="142"/>
                  </a:lnTo>
                  <a:lnTo>
                    <a:pt x="398" y="123"/>
                  </a:lnTo>
                  <a:lnTo>
                    <a:pt x="363" y="104"/>
                  </a:lnTo>
                  <a:lnTo>
                    <a:pt x="327" y="87"/>
                  </a:lnTo>
                  <a:lnTo>
                    <a:pt x="289" y="71"/>
                  </a:lnTo>
                  <a:lnTo>
                    <a:pt x="251" y="57"/>
                  </a:lnTo>
                  <a:lnTo>
                    <a:pt x="213" y="44"/>
                  </a:lnTo>
                  <a:lnTo>
                    <a:pt x="175" y="33"/>
                  </a:lnTo>
                  <a:lnTo>
                    <a:pt x="136" y="22"/>
                  </a:lnTo>
                  <a:lnTo>
                    <a:pt x="101" y="11"/>
                  </a:lnTo>
                  <a:lnTo>
                    <a:pt x="63" y="5"/>
                  </a:lnTo>
                  <a:lnTo>
                    <a:pt x="30" y="3"/>
                  </a:lnTo>
                  <a:lnTo>
                    <a:pt x="0" y="0"/>
                  </a:lnTo>
                  <a:lnTo>
                    <a:pt x="0" y="22"/>
                  </a:lnTo>
                  <a:lnTo>
                    <a:pt x="30" y="25"/>
                  </a:lnTo>
                  <a:lnTo>
                    <a:pt x="63" y="27"/>
                  </a:lnTo>
                  <a:lnTo>
                    <a:pt x="96" y="33"/>
                  </a:lnTo>
                  <a:lnTo>
                    <a:pt x="131" y="44"/>
                  </a:lnTo>
                  <a:lnTo>
                    <a:pt x="169" y="55"/>
                  </a:lnTo>
                  <a:lnTo>
                    <a:pt x="207" y="65"/>
                  </a:lnTo>
                  <a:lnTo>
                    <a:pt x="246" y="79"/>
                  </a:lnTo>
                  <a:lnTo>
                    <a:pt x="284" y="93"/>
                  </a:lnTo>
                  <a:lnTo>
                    <a:pt x="322" y="109"/>
                  </a:lnTo>
                  <a:lnTo>
                    <a:pt x="357" y="125"/>
                  </a:lnTo>
                  <a:lnTo>
                    <a:pt x="387" y="139"/>
                  </a:lnTo>
                  <a:lnTo>
                    <a:pt x="420" y="158"/>
                  </a:lnTo>
                  <a:lnTo>
                    <a:pt x="447" y="175"/>
                  </a:lnTo>
                  <a:lnTo>
                    <a:pt x="472" y="191"/>
                  </a:lnTo>
                  <a:lnTo>
                    <a:pt x="491" y="207"/>
                  </a:lnTo>
                  <a:lnTo>
                    <a:pt x="505" y="218"/>
                  </a:lnTo>
                  <a:lnTo>
                    <a:pt x="521" y="207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auto">
            <a:xfrm>
              <a:off x="528" y="2016"/>
              <a:ext cx="653" cy="148"/>
            </a:xfrm>
            <a:custGeom>
              <a:avLst/>
              <a:gdLst>
                <a:gd name="T0" fmla="*/ 1154 w 491"/>
                <a:gd name="T1" fmla="*/ 106 h 166"/>
                <a:gd name="T2" fmla="*/ 1104 w 491"/>
                <a:gd name="T3" fmla="*/ 95 h 166"/>
                <a:gd name="T4" fmla="*/ 1051 w 491"/>
                <a:gd name="T5" fmla="*/ 85 h 166"/>
                <a:gd name="T6" fmla="*/ 996 w 491"/>
                <a:gd name="T7" fmla="*/ 76 h 166"/>
                <a:gd name="T8" fmla="*/ 918 w 491"/>
                <a:gd name="T9" fmla="*/ 62 h 166"/>
                <a:gd name="T10" fmla="*/ 847 w 491"/>
                <a:gd name="T11" fmla="*/ 54 h 166"/>
                <a:gd name="T12" fmla="*/ 777 w 491"/>
                <a:gd name="T13" fmla="*/ 44 h 166"/>
                <a:gd name="T14" fmla="*/ 693 w 491"/>
                <a:gd name="T15" fmla="*/ 36 h 166"/>
                <a:gd name="T16" fmla="*/ 616 w 491"/>
                <a:gd name="T17" fmla="*/ 29 h 166"/>
                <a:gd name="T18" fmla="*/ 532 w 491"/>
                <a:gd name="T19" fmla="*/ 23 h 166"/>
                <a:gd name="T20" fmla="*/ 450 w 491"/>
                <a:gd name="T21" fmla="*/ 17 h 166"/>
                <a:gd name="T22" fmla="*/ 364 w 491"/>
                <a:gd name="T23" fmla="*/ 11 h 166"/>
                <a:gd name="T24" fmla="*/ 283 w 491"/>
                <a:gd name="T25" fmla="*/ 8 h 166"/>
                <a:gd name="T26" fmla="*/ 205 w 491"/>
                <a:gd name="T27" fmla="*/ 4 h 166"/>
                <a:gd name="T28" fmla="*/ 134 w 491"/>
                <a:gd name="T29" fmla="*/ 2 h 166"/>
                <a:gd name="T30" fmla="*/ 64 w 491"/>
                <a:gd name="T31" fmla="*/ 0 h 166"/>
                <a:gd name="T32" fmla="*/ 0 w 491"/>
                <a:gd name="T33" fmla="*/ 0 h 166"/>
                <a:gd name="T34" fmla="*/ 0 w 491"/>
                <a:gd name="T35" fmla="*/ 15 h 166"/>
                <a:gd name="T36" fmla="*/ 64 w 491"/>
                <a:gd name="T37" fmla="*/ 15 h 166"/>
                <a:gd name="T38" fmla="*/ 134 w 491"/>
                <a:gd name="T39" fmla="*/ 17 h 166"/>
                <a:gd name="T40" fmla="*/ 205 w 491"/>
                <a:gd name="T41" fmla="*/ 19 h 166"/>
                <a:gd name="T42" fmla="*/ 283 w 491"/>
                <a:gd name="T43" fmla="*/ 23 h 166"/>
                <a:gd name="T44" fmla="*/ 364 w 491"/>
                <a:gd name="T45" fmla="*/ 27 h 166"/>
                <a:gd name="T46" fmla="*/ 435 w 491"/>
                <a:gd name="T47" fmla="*/ 33 h 166"/>
                <a:gd name="T48" fmla="*/ 520 w 491"/>
                <a:gd name="T49" fmla="*/ 38 h 166"/>
                <a:gd name="T50" fmla="*/ 601 w 491"/>
                <a:gd name="T51" fmla="*/ 44 h 166"/>
                <a:gd name="T52" fmla="*/ 680 w 491"/>
                <a:gd name="T53" fmla="*/ 52 h 166"/>
                <a:gd name="T54" fmla="*/ 765 w 491"/>
                <a:gd name="T55" fmla="*/ 60 h 166"/>
                <a:gd name="T56" fmla="*/ 835 w 491"/>
                <a:gd name="T57" fmla="*/ 70 h 166"/>
                <a:gd name="T58" fmla="*/ 906 w 491"/>
                <a:gd name="T59" fmla="*/ 77 h 166"/>
                <a:gd name="T60" fmla="*/ 970 w 491"/>
                <a:gd name="T61" fmla="*/ 86 h 166"/>
                <a:gd name="T62" fmla="*/ 1025 w 491"/>
                <a:gd name="T63" fmla="*/ 96 h 166"/>
                <a:gd name="T64" fmla="*/ 1077 w 491"/>
                <a:gd name="T65" fmla="*/ 106 h 166"/>
                <a:gd name="T66" fmla="*/ 1118 w 491"/>
                <a:gd name="T67" fmla="*/ 118 h 166"/>
                <a:gd name="T68" fmla="*/ 1154 w 491"/>
                <a:gd name="T69" fmla="*/ 106 h 16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91"/>
                <a:gd name="T106" fmla="*/ 0 h 166"/>
                <a:gd name="T107" fmla="*/ 491 w 491"/>
                <a:gd name="T108" fmla="*/ 166 h 16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91" h="166">
                  <a:moveTo>
                    <a:pt x="491" y="150"/>
                  </a:moveTo>
                  <a:lnTo>
                    <a:pt x="469" y="133"/>
                  </a:lnTo>
                  <a:lnTo>
                    <a:pt x="447" y="120"/>
                  </a:lnTo>
                  <a:lnTo>
                    <a:pt x="423" y="106"/>
                  </a:lnTo>
                  <a:lnTo>
                    <a:pt x="390" y="87"/>
                  </a:lnTo>
                  <a:lnTo>
                    <a:pt x="360" y="76"/>
                  </a:lnTo>
                  <a:lnTo>
                    <a:pt x="330" y="62"/>
                  </a:lnTo>
                  <a:lnTo>
                    <a:pt x="295" y="51"/>
                  </a:lnTo>
                  <a:lnTo>
                    <a:pt x="262" y="41"/>
                  </a:lnTo>
                  <a:lnTo>
                    <a:pt x="226" y="32"/>
                  </a:lnTo>
                  <a:lnTo>
                    <a:pt x="191" y="24"/>
                  </a:lnTo>
                  <a:lnTo>
                    <a:pt x="155" y="16"/>
                  </a:lnTo>
                  <a:lnTo>
                    <a:pt x="120" y="11"/>
                  </a:lnTo>
                  <a:lnTo>
                    <a:pt x="87" y="5"/>
                  </a:lnTo>
                  <a:lnTo>
                    <a:pt x="57" y="2"/>
                  </a:lnTo>
                  <a:lnTo>
                    <a:pt x="27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27" y="21"/>
                  </a:lnTo>
                  <a:lnTo>
                    <a:pt x="57" y="24"/>
                  </a:lnTo>
                  <a:lnTo>
                    <a:pt x="87" y="27"/>
                  </a:lnTo>
                  <a:lnTo>
                    <a:pt x="120" y="32"/>
                  </a:lnTo>
                  <a:lnTo>
                    <a:pt x="155" y="38"/>
                  </a:lnTo>
                  <a:lnTo>
                    <a:pt x="185" y="46"/>
                  </a:lnTo>
                  <a:lnTo>
                    <a:pt x="221" y="54"/>
                  </a:lnTo>
                  <a:lnTo>
                    <a:pt x="256" y="62"/>
                  </a:lnTo>
                  <a:lnTo>
                    <a:pt x="289" y="73"/>
                  </a:lnTo>
                  <a:lnTo>
                    <a:pt x="325" y="84"/>
                  </a:lnTo>
                  <a:lnTo>
                    <a:pt x="355" y="98"/>
                  </a:lnTo>
                  <a:lnTo>
                    <a:pt x="385" y="109"/>
                  </a:lnTo>
                  <a:lnTo>
                    <a:pt x="412" y="122"/>
                  </a:lnTo>
                  <a:lnTo>
                    <a:pt x="436" y="136"/>
                  </a:lnTo>
                  <a:lnTo>
                    <a:pt x="458" y="150"/>
                  </a:lnTo>
                  <a:lnTo>
                    <a:pt x="475" y="166"/>
                  </a:lnTo>
                  <a:lnTo>
                    <a:pt x="491" y="1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</p:grpSp>
      <p:grpSp>
        <p:nvGrpSpPr>
          <p:cNvPr id="15" name="Group 26"/>
          <p:cNvGrpSpPr>
            <a:grpSpLocks/>
          </p:cNvGrpSpPr>
          <p:nvPr/>
        </p:nvGrpSpPr>
        <p:grpSpPr bwMode="auto">
          <a:xfrm>
            <a:off x="8456216" y="3157538"/>
            <a:ext cx="1403350" cy="1219200"/>
            <a:chOff x="3538" y="1402"/>
            <a:chExt cx="2030" cy="1142"/>
          </a:xfrm>
        </p:grpSpPr>
        <p:sp>
          <p:nvSpPr>
            <p:cNvPr id="16" name="Freeform 27"/>
            <p:cNvSpPr>
              <a:spLocks/>
            </p:cNvSpPr>
            <p:nvPr/>
          </p:nvSpPr>
          <p:spPr bwMode="auto">
            <a:xfrm>
              <a:off x="4564" y="1673"/>
              <a:ext cx="222" cy="126"/>
            </a:xfrm>
            <a:custGeom>
              <a:avLst/>
              <a:gdLst>
                <a:gd name="T0" fmla="*/ 199 w 167"/>
                <a:gd name="T1" fmla="*/ 99 h 142"/>
                <a:gd name="T2" fmla="*/ 160 w 167"/>
                <a:gd name="T3" fmla="*/ 97 h 142"/>
                <a:gd name="T4" fmla="*/ 122 w 167"/>
                <a:gd name="T5" fmla="*/ 95 h 142"/>
                <a:gd name="T6" fmla="*/ 90 w 167"/>
                <a:gd name="T7" fmla="*/ 91 h 142"/>
                <a:gd name="T8" fmla="*/ 58 w 167"/>
                <a:gd name="T9" fmla="*/ 86 h 142"/>
                <a:gd name="T10" fmla="*/ 33 w 167"/>
                <a:gd name="T11" fmla="*/ 78 h 142"/>
                <a:gd name="T12" fmla="*/ 15 w 167"/>
                <a:gd name="T13" fmla="*/ 68 h 142"/>
                <a:gd name="T14" fmla="*/ 7 w 167"/>
                <a:gd name="T15" fmla="*/ 59 h 142"/>
                <a:gd name="T16" fmla="*/ 0 w 167"/>
                <a:gd name="T17" fmla="*/ 50 h 142"/>
                <a:gd name="T18" fmla="*/ 7 w 167"/>
                <a:gd name="T19" fmla="*/ 40 h 142"/>
                <a:gd name="T20" fmla="*/ 15 w 167"/>
                <a:gd name="T21" fmla="*/ 31 h 142"/>
                <a:gd name="T22" fmla="*/ 33 w 167"/>
                <a:gd name="T23" fmla="*/ 23 h 142"/>
                <a:gd name="T24" fmla="*/ 58 w 167"/>
                <a:gd name="T25" fmla="*/ 16 h 142"/>
                <a:gd name="T26" fmla="*/ 90 w 167"/>
                <a:gd name="T27" fmla="*/ 10 h 142"/>
                <a:gd name="T28" fmla="*/ 122 w 167"/>
                <a:gd name="T29" fmla="*/ 4 h 142"/>
                <a:gd name="T30" fmla="*/ 160 w 167"/>
                <a:gd name="T31" fmla="*/ 3 h 142"/>
                <a:gd name="T32" fmla="*/ 199 w 167"/>
                <a:gd name="T33" fmla="*/ 0 h 142"/>
                <a:gd name="T34" fmla="*/ 237 w 167"/>
                <a:gd name="T35" fmla="*/ 3 h 142"/>
                <a:gd name="T36" fmla="*/ 275 w 167"/>
                <a:gd name="T37" fmla="*/ 4 h 142"/>
                <a:gd name="T38" fmla="*/ 307 w 167"/>
                <a:gd name="T39" fmla="*/ 10 h 142"/>
                <a:gd name="T40" fmla="*/ 334 w 167"/>
                <a:gd name="T41" fmla="*/ 16 h 142"/>
                <a:gd name="T42" fmla="*/ 359 w 167"/>
                <a:gd name="T43" fmla="*/ 23 h 142"/>
                <a:gd name="T44" fmla="*/ 378 w 167"/>
                <a:gd name="T45" fmla="*/ 31 h 142"/>
                <a:gd name="T46" fmla="*/ 386 w 167"/>
                <a:gd name="T47" fmla="*/ 40 h 142"/>
                <a:gd name="T48" fmla="*/ 392 w 167"/>
                <a:gd name="T49" fmla="*/ 50 h 142"/>
                <a:gd name="T50" fmla="*/ 386 w 167"/>
                <a:gd name="T51" fmla="*/ 59 h 142"/>
                <a:gd name="T52" fmla="*/ 378 w 167"/>
                <a:gd name="T53" fmla="*/ 68 h 142"/>
                <a:gd name="T54" fmla="*/ 359 w 167"/>
                <a:gd name="T55" fmla="*/ 78 h 142"/>
                <a:gd name="T56" fmla="*/ 334 w 167"/>
                <a:gd name="T57" fmla="*/ 86 h 142"/>
                <a:gd name="T58" fmla="*/ 307 w 167"/>
                <a:gd name="T59" fmla="*/ 91 h 142"/>
                <a:gd name="T60" fmla="*/ 275 w 167"/>
                <a:gd name="T61" fmla="*/ 95 h 142"/>
                <a:gd name="T62" fmla="*/ 237 w 167"/>
                <a:gd name="T63" fmla="*/ 97 h 142"/>
                <a:gd name="T64" fmla="*/ 199 w 167"/>
                <a:gd name="T65" fmla="*/ 99 h 14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67"/>
                <a:gd name="T100" fmla="*/ 0 h 142"/>
                <a:gd name="T101" fmla="*/ 167 w 167"/>
                <a:gd name="T102" fmla="*/ 142 h 14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67" h="142">
                  <a:moveTo>
                    <a:pt x="85" y="142"/>
                  </a:moveTo>
                  <a:lnTo>
                    <a:pt x="68" y="139"/>
                  </a:lnTo>
                  <a:lnTo>
                    <a:pt x="52" y="136"/>
                  </a:lnTo>
                  <a:lnTo>
                    <a:pt x="38" y="131"/>
                  </a:lnTo>
                  <a:lnTo>
                    <a:pt x="25" y="123"/>
                  </a:lnTo>
                  <a:lnTo>
                    <a:pt x="14" y="112"/>
                  </a:lnTo>
                  <a:lnTo>
                    <a:pt x="6" y="98"/>
                  </a:lnTo>
                  <a:lnTo>
                    <a:pt x="3" y="85"/>
                  </a:lnTo>
                  <a:lnTo>
                    <a:pt x="0" y="71"/>
                  </a:lnTo>
                  <a:lnTo>
                    <a:pt x="3" y="57"/>
                  </a:lnTo>
                  <a:lnTo>
                    <a:pt x="6" y="44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38" y="14"/>
                  </a:lnTo>
                  <a:lnTo>
                    <a:pt x="52" y="5"/>
                  </a:lnTo>
                  <a:lnTo>
                    <a:pt x="68" y="3"/>
                  </a:lnTo>
                  <a:lnTo>
                    <a:pt x="85" y="0"/>
                  </a:lnTo>
                  <a:lnTo>
                    <a:pt x="101" y="3"/>
                  </a:lnTo>
                  <a:lnTo>
                    <a:pt x="117" y="5"/>
                  </a:lnTo>
                  <a:lnTo>
                    <a:pt x="131" y="14"/>
                  </a:lnTo>
                  <a:lnTo>
                    <a:pt x="142" y="22"/>
                  </a:lnTo>
                  <a:lnTo>
                    <a:pt x="153" y="33"/>
                  </a:lnTo>
                  <a:lnTo>
                    <a:pt x="161" y="44"/>
                  </a:lnTo>
                  <a:lnTo>
                    <a:pt x="164" y="57"/>
                  </a:lnTo>
                  <a:lnTo>
                    <a:pt x="167" y="71"/>
                  </a:lnTo>
                  <a:lnTo>
                    <a:pt x="164" y="85"/>
                  </a:lnTo>
                  <a:lnTo>
                    <a:pt x="161" y="98"/>
                  </a:lnTo>
                  <a:lnTo>
                    <a:pt x="153" y="112"/>
                  </a:lnTo>
                  <a:lnTo>
                    <a:pt x="142" y="123"/>
                  </a:lnTo>
                  <a:lnTo>
                    <a:pt x="131" y="131"/>
                  </a:lnTo>
                  <a:lnTo>
                    <a:pt x="117" y="136"/>
                  </a:lnTo>
                  <a:lnTo>
                    <a:pt x="101" y="139"/>
                  </a:lnTo>
                  <a:lnTo>
                    <a:pt x="85" y="142"/>
                  </a:lnTo>
                  <a:close/>
                </a:path>
              </a:pathLst>
            </a:custGeom>
            <a:solidFill>
              <a:srgbClr val="00727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7" name="Freeform 28"/>
            <p:cNvSpPr>
              <a:spLocks/>
            </p:cNvSpPr>
            <p:nvPr/>
          </p:nvSpPr>
          <p:spPr bwMode="auto">
            <a:xfrm>
              <a:off x="4503" y="1619"/>
              <a:ext cx="348" cy="234"/>
            </a:xfrm>
            <a:custGeom>
              <a:avLst/>
              <a:gdLst>
                <a:gd name="T0" fmla="*/ 421 w 262"/>
                <a:gd name="T1" fmla="*/ 53 h 262"/>
                <a:gd name="T2" fmla="*/ 351 w 262"/>
                <a:gd name="T3" fmla="*/ 45 h 262"/>
                <a:gd name="T4" fmla="*/ 267 w 262"/>
                <a:gd name="T5" fmla="*/ 45 h 262"/>
                <a:gd name="T6" fmla="*/ 198 w 262"/>
                <a:gd name="T7" fmla="*/ 53 h 262"/>
                <a:gd name="T8" fmla="*/ 141 w 262"/>
                <a:gd name="T9" fmla="*/ 66 h 262"/>
                <a:gd name="T10" fmla="*/ 114 w 262"/>
                <a:gd name="T11" fmla="*/ 83 h 262"/>
                <a:gd name="T12" fmla="*/ 114 w 262"/>
                <a:gd name="T13" fmla="*/ 104 h 262"/>
                <a:gd name="T14" fmla="*/ 141 w 262"/>
                <a:gd name="T15" fmla="*/ 123 h 262"/>
                <a:gd name="T16" fmla="*/ 198 w 262"/>
                <a:gd name="T17" fmla="*/ 137 h 262"/>
                <a:gd name="T18" fmla="*/ 267 w 262"/>
                <a:gd name="T19" fmla="*/ 142 h 262"/>
                <a:gd name="T20" fmla="*/ 344 w 262"/>
                <a:gd name="T21" fmla="*/ 142 h 262"/>
                <a:gd name="T22" fmla="*/ 414 w 262"/>
                <a:gd name="T23" fmla="*/ 137 h 262"/>
                <a:gd name="T24" fmla="*/ 466 w 262"/>
                <a:gd name="T25" fmla="*/ 123 h 262"/>
                <a:gd name="T26" fmla="*/ 493 w 262"/>
                <a:gd name="T27" fmla="*/ 104 h 262"/>
                <a:gd name="T28" fmla="*/ 493 w 262"/>
                <a:gd name="T29" fmla="*/ 83 h 262"/>
                <a:gd name="T30" fmla="*/ 466 w 262"/>
                <a:gd name="T31" fmla="*/ 66 h 262"/>
                <a:gd name="T32" fmla="*/ 543 w 262"/>
                <a:gd name="T33" fmla="*/ 33 h 262"/>
                <a:gd name="T34" fmla="*/ 592 w 262"/>
                <a:gd name="T35" fmla="*/ 61 h 262"/>
                <a:gd name="T36" fmla="*/ 614 w 262"/>
                <a:gd name="T37" fmla="*/ 93 h 262"/>
                <a:gd name="T38" fmla="*/ 587 w 262"/>
                <a:gd name="T39" fmla="*/ 130 h 262"/>
                <a:gd name="T40" fmla="*/ 522 w 262"/>
                <a:gd name="T41" fmla="*/ 160 h 262"/>
                <a:gd name="T42" fmla="*/ 421 w 262"/>
                <a:gd name="T43" fmla="*/ 179 h 262"/>
                <a:gd name="T44" fmla="*/ 307 w 262"/>
                <a:gd name="T45" fmla="*/ 187 h 262"/>
                <a:gd name="T46" fmla="*/ 185 w 262"/>
                <a:gd name="T47" fmla="*/ 179 h 262"/>
                <a:gd name="T48" fmla="*/ 88 w 262"/>
                <a:gd name="T49" fmla="*/ 160 h 262"/>
                <a:gd name="T50" fmla="*/ 27 w 262"/>
                <a:gd name="T51" fmla="*/ 130 h 262"/>
                <a:gd name="T52" fmla="*/ 0 w 262"/>
                <a:gd name="T53" fmla="*/ 93 h 262"/>
                <a:gd name="T54" fmla="*/ 27 w 262"/>
                <a:gd name="T55" fmla="*/ 58 h 262"/>
                <a:gd name="T56" fmla="*/ 88 w 262"/>
                <a:gd name="T57" fmla="*/ 27 h 262"/>
                <a:gd name="T58" fmla="*/ 185 w 262"/>
                <a:gd name="T59" fmla="*/ 8 h 262"/>
                <a:gd name="T60" fmla="*/ 307 w 262"/>
                <a:gd name="T61" fmla="*/ 0 h 262"/>
                <a:gd name="T62" fmla="*/ 377 w 262"/>
                <a:gd name="T63" fmla="*/ 3 h 262"/>
                <a:gd name="T64" fmla="*/ 441 w 262"/>
                <a:gd name="T65" fmla="*/ 11 h 262"/>
                <a:gd name="T66" fmla="*/ 499 w 262"/>
                <a:gd name="T67" fmla="*/ 19 h 262"/>
                <a:gd name="T68" fmla="*/ 543 w 262"/>
                <a:gd name="T69" fmla="*/ 33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262"/>
                <a:gd name="T107" fmla="*/ 262 w 262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262">
                  <a:moveTo>
                    <a:pt x="191" y="82"/>
                  </a:moveTo>
                  <a:lnTo>
                    <a:pt x="180" y="74"/>
                  </a:lnTo>
                  <a:lnTo>
                    <a:pt x="166" y="65"/>
                  </a:lnTo>
                  <a:lnTo>
                    <a:pt x="150" y="63"/>
                  </a:lnTo>
                  <a:lnTo>
                    <a:pt x="131" y="60"/>
                  </a:lnTo>
                  <a:lnTo>
                    <a:pt x="114" y="63"/>
                  </a:lnTo>
                  <a:lnTo>
                    <a:pt x="98" y="65"/>
                  </a:lnTo>
                  <a:lnTo>
                    <a:pt x="84" y="74"/>
                  </a:lnTo>
                  <a:lnTo>
                    <a:pt x="71" y="82"/>
                  </a:lnTo>
                  <a:lnTo>
                    <a:pt x="60" y="93"/>
                  </a:lnTo>
                  <a:lnTo>
                    <a:pt x="52" y="104"/>
                  </a:lnTo>
                  <a:lnTo>
                    <a:pt x="49" y="117"/>
                  </a:lnTo>
                  <a:lnTo>
                    <a:pt x="46" y="131"/>
                  </a:lnTo>
                  <a:lnTo>
                    <a:pt x="49" y="145"/>
                  </a:lnTo>
                  <a:lnTo>
                    <a:pt x="52" y="158"/>
                  </a:lnTo>
                  <a:lnTo>
                    <a:pt x="60" y="172"/>
                  </a:lnTo>
                  <a:lnTo>
                    <a:pt x="71" y="183"/>
                  </a:lnTo>
                  <a:lnTo>
                    <a:pt x="84" y="191"/>
                  </a:lnTo>
                  <a:lnTo>
                    <a:pt x="98" y="196"/>
                  </a:lnTo>
                  <a:lnTo>
                    <a:pt x="114" y="199"/>
                  </a:lnTo>
                  <a:lnTo>
                    <a:pt x="131" y="202"/>
                  </a:lnTo>
                  <a:lnTo>
                    <a:pt x="147" y="199"/>
                  </a:lnTo>
                  <a:lnTo>
                    <a:pt x="163" y="196"/>
                  </a:lnTo>
                  <a:lnTo>
                    <a:pt x="177" y="191"/>
                  </a:lnTo>
                  <a:lnTo>
                    <a:pt x="188" y="183"/>
                  </a:lnTo>
                  <a:lnTo>
                    <a:pt x="199" y="172"/>
                  </a:lnTo>
                  <a:lnTo>
                    <a:pt x="207" y="158"/>
                  </a:lnTo>
                  <a:lnTo>
                    <a:pt x="210" y="145"/>
                  </a:lnTo>
                  <a:lnTo>
                    <a:pt x="213" y="131"/>
                  </a:lnTo>
                  <a:lnTo>
                    <a:pt x="210" y="117"/>
                  </a:lnTo>
                  <a:lnTo>
                    <a:pt x="207" y="104"/>
                  </a:lnTo>
                  <a:lnTo>
                    <a:pt x="199" y="93"/>
                  </a:lnTo>
                  <a:lnTo>
                    <a:pt x="191" y="82"/>
                  </a:lnTo>
                  <a:lnTo>
                    <a:pt x="232" y="46"/>
                  </a:lnTo>
                  <a:lnTo>
                    <a:pt x="243" y="65"/>
                  </a:lnTo>
                  <a:lnTo>
                    <a:pt x="253" y="85"/>
                  </a:lnTo>
                  <a:lnTo>
                    <a:pt x="259" y="106"/>
                  </a:lnTo>
                  <a:lnTo>
                    <a:pt x="262" y="131"/>
                  </a:lnTo>
                  <a:lnTo>
                    <a:pt x="259" y="158"/>
                  </a:lnTo>
                  <a:lnTo>
                    <a:pt x="251" y="183"/>
                  </a:lnTo>
                  <a:lnTo>
                    <a:pt x="240" y="205"/>
                  </a:lnTo>
                  <a:lnTo>
                    <a:pt x="223" y="224"/>
                  </a:lnTo>
                  <a:lnTo>
                    <a:pt x="204" y="240"/>
                  </a:lnTo>
                  <a:lnTo>
                    <a:pt x="180" y="251"/>
                  </a:lnTo>
                  <a:lnTo>
                    <a:pt x="158" y="259"/>
                  </a:lnTo>
                  <a:lnTo>
                    <a:pt x="131" y="262"/>
                  </a:lnTo>
                  <a:lnTo>
                    <a:pt x="103" y="259"/>
                  </a:lnTo>
                  <a:lnTo>
                    <a:pt x="79" y="251"/>
                  </a:lnTo>
                  <a:lnTo>
                    <a:pt x="57" y="240"/>
                  </a:lnTo>
                  <a:lnTo>
                    <a:pt x="38" y="224"/>
                  </a:lnTo>
                  <a:lnTo>
                    <a:pt x="22" y="205"/>
                  </a:lnTo>
                  <a:lnTo>
                    <a:pt x="11" y="183"/>
                  </a:lnTo>
                  <a:lnTo>
                    <a:pt x="3" y="158"/>
                  </a:lnTo>
                  <a:lnTo>
                    <a:pt x="0" y="131"/>
                  </a:lnTo>
                  <a:lnTo>
                    <a:pt x="3" y="104"/>
                  </a:lnTo>
                  <a:lnTo>
                    <a:pt x="11" y="82"/>
                  </a:lnTo>
                  <a:lnTo>
                    <a:pt x="22" y="57"/>
                  </a:lnTo>
                  <a:lnTo>
                    <a:pt x="38" y="38"/>
                  </a:lnTo>
                  <a:lnTo>
                    <a:pt x="57" y="22"/>
                  </a:lnTo>
                  <a:lnTo>
                    <a:pt x="79" y="11"/>
                  </a:lnTo>
                  <a:lnTo>
                    <a:pt x="103" y="3"/>
                  </a:lnTo>
                  <a:lnTo>
                    <a:pt x="131" y="0"/>
                  </a:lnTo>
                  <a:lnTo>
                    <a:pt x="147" y="0"/>
                  </a:lnTo>
                  <a:lnTo>
                    <a:pt x="161" y="3"/>
                  </a:lnTo>
                  <a:lnTo>
                    <a:pt x="174" y="8"/>
                  </a:lnTo>
                  <a:lnTo>
                    <a:pt x="188" y="14"/>
                  </a:lnTo>
                  <a:lnTo>
                    <a:pt x="199" y="19"/>
                  </a:lnTo>
                  <a:lnTo>
                    <a:pt x="213" y="27"/>
                  </a:lnTo>
                  <a:lnTo>
                    <a:pt x="221" y="35"/>
                  </a:lnTo>
                  <a:lnTo>
                    <a:pt x="232" y="46"/>
                  </a:lnTo>
                  <a:lnTo>
                    <a:pt x="191" y="82"/>
                  </a:lnTo>
                  <a:close/>
                </a:path>
              </a:pathLst>
            </a:custGeom>
            <a:solidFill>
              <a:srgbClr val="FF7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8" name="Freeform 29"/>
            <p:cNvSpPr>
              <a:spLocks/>
            </p:cNvSpPr>
            <p:nvPr/>
          </p:nvSpPr>
          <p:spPr bwMode="auto">
            <a:xfrm>
              <a:off x="3538" y="1499"/>
              <a:ext cx="2030" cy="1042"/>
            </a:xfrm>
            <a:custGeom>
              <a:avLst/>
              <a:gdLst>
                <a:gd name="T0" fmla="*/ 3230 w 1527"/>
                <a:gd name="T1" fmla="*/ 546 h 1167"/>
                <a:gd name="T2" fmla="*/ 3095 w 1527"/>
                <a:gd name="T3" fmla="*/ 554 h 1167"/>
                <a:gd name="T4" fmla="*/ 3075 w 1527"/>
                <a:gd name="T5" fmla="*/ 510 h 1167"/>
                <a:gd name="T6" fmla="*/ 2763 w 1527"/>
                <a:gd name="T7" fmla="*/ 592 h 1167"/>
                <a:gd name="T8" fmla="*/ 2325 w 1527"/>
                <a:gd name="T9" fmla="*/ 641 h 1167"/>
                <a:gd name="T10" fmla="*/ 1999 w 1527"/>
                <a:gd name="T11" fmla="*/ 584 h 1167"/>
                <a:gd name="T12" fmla="*/ 1840 w 1527"/>
                <a:gd name="T13" fmla="*/ 528 h 1167"/>
                <a:gd name="T14" fmla="*/ 1775 w 1527"/>
                <a:gd name="T15" fmla="*/ 541 h 1167"/>
                <a:gd name="T16" fmla="*/ 1825 w 1527"/>
                <a:gd name="T17" fmla="*/ 617 h 1167"/>
                <a:gd name="T18" fmla="*/ 1962 w 1527"/>
                <a:gd name="T19" fmla="*/ 671 h 1167"/>
                <a:gd name="T20" fmla="*/ 1870 w 1527"/>
                <a:gd name="T21" fmla="*/ 703 h 1167"/>
                <a:gd name="T22" fmla="*/ 1543 w 1527"/>
                <a:gd name="T23" fmla="*/ 644 h 1167"/>
                <a:gd name="T24" fmla="*/ 1198 w 1527"/>
                <a:gd name="T25" fmla="*/ 483 h 1167"/>
                <a:gd name="T26" fmla="*/ 1095 w 1527"/>
                <a:gd name="T27" fmla="*/ 384 h 1167"/>
                <a:gd name="T28" fmla="*/ 1121 w 1527"/>
                <a:gd name="T29" fmla="*/ 538 h 1167"/>
                <a:gd name="T30" fmla="*/ 1347 w 1527"/>
                <a:gd name="T31" fmla="*/ 690 h 1167"/>
                <a:gd name="T32" fmla="*/ 1282 w 1527"/>
                <a:gd name="T33" fmla="*/ 682 h 1167"/>
                <a:gd name="T34" fmla="*/ 1025 w 1527"/>
                <a:gd name="T35" fmla="*/ 529 h 1167"/>
                <a:gd name="T36" fmla="*/ 1025 w 1527"/>
                <a:gd name="T37" fmla="*/ 299 h 1167"/>
                <a:gd name="T38" fmla="*/ 730 w 1527"/>
                <a:gd name="T39" fmla="*/ 236 h 1167"/>
                <a:gd name="T40" fmla="*/ 590 w 1527"/>
                <a:gd name="T41" fmla="*/ 50 h 1167"/>
                <a:gd name="T42" fmla="*/ 166 w 1527"/>
                <a:gd name="T43" fmla="*/ 17 h 1167"/>
                <a:gd name="T44" fmla="*/ 31 w 1527"/>
                <a:gd name="T45" fmla="*/ 197 h 1167"/>
                <a:gd name="T46" fmla="*/ 76 w 1527"/>
                <a:gd name="T47" fmla="*/ 446 h 1167"/>
                <a:gd name="T48" fmla="*/ 429 w 1527"/>
                <a:gd name="T49" fmla="*/ 547 h 1167"/>
                <a:gd name="T50" fmla="*/ 756 w 1527"/>
                <a:gd name="T51" fmla="*/ 567 h 1167"/>
                <a:gd name="T52" fmla="*/ 897 w 1527"/>
                <a:gd name="T53" fmla="*/ 575 h 1167"/>
                <a:gd name="T54" fmla="*/ 762 w 1527"/>
                <a:gd name="T55" fmla="*/ 629 h 1167"/>
                <a:gd name="T56" fmla="*/ 756 w 1527"/>
                <a:gd name="T57" fmla="*/ 720 h 1167"/>
                <a:gd name="T58" fmla="*/ 705 w 1527"/>
                <a:gd name="T59" fmla="*/ 751 h 1167"/>
                <a:gd name="T60" fmla="*/ 404 w 1527"/>
                <a:gd name="T61" fmla="*/ 763 h 1167"/>
                <a:gd name="T62" fmla="*/ 122 w 1527"/>
                <a:gd name="T63" fmla="*/ 797 h 1167"/>
                <a:gd name="T64" fmla="*/ 141 w 1527"/>
                <a:gd name="T65" fmla="*/ 830 h 1167"/>
                <a:gd name="T66" fmla="*/ 549 w 1527"/>
                <a:gd name="T67" fmla="*/ 830 h 1167"/>
                <a:gd name="T68" fmla="*/ 847 w 1527"/>
                <a:gd name="T69" fmla="*/ 829 h 1167"/>
                <a:gd name="T70" fmla="*/ 1372 w 1527"/>
                <a:gd name="T71" fmla="*/ 805 h 1167"/>
                <a:gd name="T72" fmla="*/ 1557 w 1527"/>
                <a:gd name="T73" fmla="*/ 794 h 1167"/>
                <a:gd name="T74" fmla="*/ 1659 w 1527"/>
                <a:gd name="T75" fmla="*/ 780 h 1167"/>
                <a:gd name="T76" fmla="*/ 1860 w 1527"/>
                <a:gd name="T77" fmla="*/ 772 h 1167"/>
                <a:gd name="T78" fmla="*/ 2255 w 1527"/>
                <a:gd name="T79" fmla="*/ 729 h 1167"/>
                <a:gd name="T80" fmla="*/ 2582 w 1527"/>
                <a:gd name="T81" fmla="*/ 671 h 1167"/>
                <a:gd name="T82" fmla="*/ 2879 w 1527"/>
                <a:gd name="T83" fmla="*/ 630 h 1167"/>
                <a:gd name="T84" fmla="*/ 3209 w 1527"/>
                <a:gd name="T85" fmla="*/ 605 h 1167"/>
                <a:gd name="T86" fmla="*/ 3390 w 1527"/>
                <a:gd name="T87" fmla="*/ 588 h 1167"/>
                <a:gd name="T88" fmla="*/ 3524 w 1527"/>
                <a:gd name="T89" fmla="*/ 559 h 1167"/>
                <a:gd name="T90" fmla="*/ 3588 w 1527"/>
                <a:gd name="T91" fmla="*/ 518 h 116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27"/>
                <a:gd name="T139" fmla="*/ 0 h 1167"/>
                <a:gd name="T140" fmla="*/ 1527 w 1527"/>
                <a:gd name="T141" fmla="*/ 1167 h 1167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27" h="1167">
                  <a:moveTo>
                    <a:pt x="1427" y="736"/>
                  </a:moveTo>
                  <a:lnTo>
                    <a:pt x="1402" y="752"/>
                  </a:lnTo>
                  <a:lnTo>
                    <a:pt x="1375" y="766"/>
                  </a:lnTo>
                  <a:lnTo>
                    <a:pt x="1353" y="777"/>
                  </a:lnTo>
                  <a:lnTo>
                    <a:pt x="1334" y="780"/>
                  </a:lnTo>
                  <a:lnTo>
                    <a:pt x="1317" y="777"/>
                  </a:lnTo>
                  <a:lnTo>
                    <a:pt x="1306" y="766"/>
                  </a:lnTo>
                  <a:lnTo>
                    <a:pt x="1304" y="747"/>
                  </a:lnTo>
                  <a:lnTo>
                    <a:pt x="1309" y="717"/>
                  </a:lnTo>
                  <a:lnTo>
                    <a:pt x="1276" y="752"/>
                  </a:lnTo>
                  <a:lnTo>
                    <a:pt x="1230" y="790"/>
                  </a:lnTo>
                  <a:lnTo>
                    <a:pt x="1176" y="831"/>
                  </a:lnTo>
                  <a:lnTo>
                    <a:pt x="1116" y="864"/>
                  </a:lnTo>
                  <a:lnTo>
                    <a:pt x="1053" y="889"/>
                  </a:lnTo>
                  <a:lnTo>
                    <a:pt x="990" y="900"/>
                  </a:lnTo>
                  <a:lnTo>
                    <a:pt x="935" y="891"/>
                  </a:lnTo>
                  <a:lnTo>
                    <a:pt x="889" y="861"/>
                  </a:lnTo>
                  <a:lnTo>
                    <a:pt x="851" y="820"/>
                  </a:lnTo>
                  <a:lnTo>
                    <a:pt x="821" y="785"/>
                  </a:lnTo>
                  <a:lnTo>
                    <a:pt x="799" y="760"/>
                  </a:lnTo>
                  <a:lnTo>
                    <a:pt x="783" y="741"/>
                  </a:lnTo>
                  <a:lnTo>
                    <a:pt x="769" y="736"/>
                  </a:lnTo>
                  <a:lnTo>
                    <a:pt x="761" y="741"/>
                  </a:lnTo>
                  <a:lnTo>
                    <a:pt x="755" y="760"/>
                  </a:lnTo>
                  <a:lnTo>
                    <a:pt x="755" y="793"/>
                  </a:lnTo>
                  <a:lnTo>
                    <a:pt x="761" y="831"/>
                  </a:lnTo>
                  <a:lnTo>
                    <a:pt x="777" y="867"/>
                  </a:lnTo>
                  <a:lnTo>
                    <a:pt x="799" y="897"/>
                  </a:lnTo>
                  <a:lnTo>
                    <a:pt x="818" y="921"/>
                  </a:lnTo>
                  <a:lnTo>
                    <a:pt x="835" y="943"/>
                  </a:lnTo>
                  <a:lnTo>
                    <a:pt x="837" y="962"/>
                  </a:lnTo>
                  <a:lnTo>
                    <a:pt x="826" y="976"/>
                  </a:lnTo>
                  <a:lnTo>
                    <a:pt x="796" y="987"/>
                  </a:lnTo>
                  <a:lnTo>
                    <a:pt x="761" y="981"/>
                  </a:lnTo>
                  <a:lnTo>
                    <a:pt x="712" y="954"/>
                  </a:lnTo>
                  <a:lnTo>
                    <a:pt x="657" y="905"/>
                  </a:lnTo>
                  <a:lnTo>
                    <a:pt x="603" y="842"/>
                  </a:lnTo>
                  <a:lnTo>
                    <a:pt x="551" y="766"/>
                  </a:lnTo>
                  <a:lnTo>
                    <a:pt x="510" y="679"/>
                  </a:lnTo>
                  <a:lnTo>
                    <a:pt x="483" y="583"/>
                  </a:lnTo>
                  <a:lnTo>
                    <a:pt x="477" y="482"/>
                  </a:lnTo>
                  <a:lnTo>
                    <a:pt x="466" y="540"/>
                  </a:lnTo>
                  <a:lnTo>
                    <a:pt x="464" y="605"/>
                  </a:lnTo>
                  <a:lnTo>
                    <a:pt x="466" y="679"/>
                  </a:lnTo>
                  <a:lnTo>
                    <a:pt x="477" y="755"/>
                  </a:lnTo>
                  <a:lnTo>
                    <a:pt x="499" y="831"/>
                  </a:lnTo>
                  <a:lnTo>
                    <a:pt x="529" y="905"/>
                  </a:lnTo>
                  <a:lnTo>
                    <a:pt x="573" y="970"/>
                  </a:lnTo>
                  <a:lnTo>
                    <a:pt x="627" y="1028"/>
                  </a:lnTo>
                  <a:lnTo>
                    <a:pt x="589" y="1000"/>
                  </a:lnTo>
                  <a:lnTo>
                    <a:pt x="545" y="959"/>
                  </a:lnTo>
                  <a:lnTo>
                    <a:pt x="504" y="902"/>
                  </a:lnTo>
                  <a:lnTo>
                    <a:pt x="466" y="829"/>
                  </a:lnTo>
                  <a:lnTo>
                    <a:pt x="436" y="744"/>
                  </a:lnTo>
                  <a:lnTo>
                    <a:pt x="420" y="649"/>
                  </a:lnTo>
                  <a:lnTo>
                    <a:pt x="417" y="540"/>
                  </a:lnTo>
                  <a:lnTo>
                    <a:pt x="436" y="420"/>
                  </a:lnTo>
                  <a:lnTo>
                    <a:pt x="373" y="436"/>
                  </a:lnTo>
                  <a:lnTo>
                    <a:pt x="333" y="403"/>
                  </a:lnTo>
                  <a:lnTo>
                    <a:pt x="311" y="332"/>
                  </a:lnTo>
                  <a:lnTo>
                    <a:pt x="294" y="245"/>
                  </a:lnTo>
                  <a:lnTo>
                    <a:pt x="278" y="152"/>
                  </a:lnTo>
                  <a:lnTo>
                    <a:pt x="251" y="71"/>
                  </a:lnTo>
                  <a:lnTo>
                    <a:pt x="204" y="16"/>
                  </a:lnTo>
                  <a:lnTo>
                    <a:pt x="133" y="0"/>
                  </a:lnTo>
                  <a:lnTo>
                    <a:pt x="71" y="24"/>
                  </a:lnTo>
                  <a:lnTo>
                    <a:pt x="32" y="84"/>
                  </a:lnTo>
                  <a:lnTo>
                    <a:pt x="16" y="171"/>
                  </a:lnTo>
                  <a:lnTo>
                    <a:pt x="13" y="278"/>
                  </a:lnTo>
                  <a:lnTo>
                    <a:pt x="22" y="395"/>
                  </a:lnTo>
                  <a:lnTo>
                    <a:pt x="27" y="515"/>
                  </a:lnTo>
                  <a:lnTo>
                    <a:pt x="32" y="627"/>
                  </a:lnTo>
                  <a:lnTo>
                    <a:pt x="24" y="722"/>
                  </a:lnTo>
                  <a:lnTo>
                    <a:pt x="112" y="747"/>
                  </a:lnTo>
                  <a:lnTo>
                    <a:pt x="183" y="769"/>
                  </a:lnTo>
                  <a:lnTo>
                    <a:pt x="240" y="780"/>
                  </a:lnTo>
                  <a:lnTo>
                    <a:pt x="286" y="790"/>
                  </a:lnTo>
                  <a:lnTo>
                    <a:pt x="322" y="796"/>
                  </a:lnTo>
                  <a:lnTo>
                    <a:pt x="346" y="801"/>
                  </a:lnTo>
                  <a:lnTo>
                    <a:pt x="365" y="804"/>
                  </a:lnTo>
                  <a:lnTo>
                    <a:pt x="382" y="807"/>
                  </a:lnTo>
                  <a:lnTo>
                    <a:pt x="357" y="820"/>
                  </a:lnTo>
                  <a:lnTo>
                    <a:pt x="338" y="848"/>
                  </a:lnTo>
                  <a:lnTo>
                    <a:pt x="324" y="883"/>
                  </a:lnTo>
                  <a:lnTo>
                    <a:pt x="316" y="927"/>
                  </a:lnTo>
                  <a:lnTo>
                    <a:pt x="316" y="970"/>
                  </a:lnTo>
                  <a:lnTo>
                    <a:pt x="322" y="1011"/>
                  </a:lnTo>
                  <a:lnTo>
                    <a:pt x="333" y="1047"/>
                  </a:lnTo>
                  <a:lnTo>
                    <a:pt x="354" y="1074"/>
                  </a:lnTo>
                  <a:lnTo>
                    <a:pt x="300" y="1055"/>
                  </a:lnTo>
                  <a:lnTo>
                    <a:pt x="253" y="1049"/>
                  </a:lnTo>
                  <a:lnTo>
                    <a:pt x="213" y="1058"/>
                  </a:lnTo>
                  <a:lnTo>
                    <a:pt x="172" y="1071"/>
                  </a:lnTo>
                  <a:lnTo>
                    <a:pt x="133" y="1090"/>
                  </a:lnTo>
                  <a:lnTo>
                    <a:pt x="95" y="1107"/>
                  </a:lnTo>
                  <a:lnTo>
                    <a:pt x="52" y="1120"/>
                  </a:lnTo>
                  <a:lnTo>
                    <a:pt x="2" y="1123"/>
                  </a:lnTo>
                  <a:lnTo>
                    <a:pt x="0" y="1167"/>
                  </a:lnTo>
                  <a:lnTo>
                    <a:pt x="60" y="1167"/>
                  </a:lnTo>
                  <a:lnTo>
                    <a:pt x="120" y="1167"/>
                  </a:lnTo>
                  <a:lnTo>
                    <a:pt x="180" y="1167"/>
                  </a:lnTo>
                  <a:lnTo>
                    <a:pt x="234" y="1167"/>
                  </a:lnTo>
                  <a:lnTo>
                    <a:pt x="283" y="1167"/>
                  </a:lnTo>
                  <a:lnTo>
                    <a:pt x="324" y="1164"/>
                  </a:lnTo>
                  <a:lnTo>
                    <a:pt x="360" y="1164"/>
                  </a:lnTo>
                  <a:lnTo>
                    <a:pt x="384" y="1161"/>
                  </a:lnTo>
                  <a:lnTo>
                    <a:pt x="554" y="1137"/>
                  </a:lnTo>
                  <a:lnTo>
                    <a:pt x="584" y="1131"/>
                  </a:lnTo>
                  <a:lnTo>
                    <a:pt x="614" y="1126"/>
                  </a:lnTo>
                  <a:lnTo>
                    <a:pt x="638" y="1120"/>
                  </a:lnTo>
                  <a:lnTo>
                    <a:pt x="663" y="1115"/>
                  </a:lnTo>
                  <a:lnTo>
                    <a:pt x="682" y="1109"/>
                  </a:lnTo>
                  <a:lnTo>
                    <a:pt x="695" y="1104"/>
                  </a:lnTo>
                  <a:lnTo>
                    <a:pt x="706" y="1096"/>
                  </a:lnTo>
                  <a:lnTo>
                    <a:pt x="712" y="1088"/>
                  </a:lnTo>
                  <a:lnTo>
                    <a:pt x="745" y="1090"/>
                  </a:lnTo>
                  <a:lnTo>
                    <a:pt x="791" y="1085"/>
                  </a:lnTo>
                  <a:lnTo>
                    <a:pt x="845" y="1071"/>
                  </a:lnTo>
                  <a:lnTo>
                    <a:pt x="903" y="1049"/>
                  </a:lnTo>
                  <a:lnTo>
                    <a:pt x="960" y="1025"/>
                  </a:lnTo>
                  <a:lnTo>
                    <a:pt x="1017" y="998"/>
                  </a:lnTo>
                  <a:lnTo>
                    <a:pt x="1064" y="970"/>
                  </a:lnTo>
                  <a:lnTo>
                    <a:pt x="1099" y="943"/>
                  </a:lnTo>
                  <a:lnTo>
                    <a:pt x="1135" y="921"/>
                  </a:lnTo>
                  <a:lnTo>
                    <a:pt x="1176" y="902"/>
                  </a:lnTo>
                  <a:lnTo>
                    <a:pt x="1225" y="886"/>
                  </a:lnTo>
                  <a:lnTo>
                    <a:pt x="1276" y="872"/>
                  </a:lnTo>
                  <a:lnTo>
                    <a:pt x="1323" y="859"/>
                  </a:lnTo>
                  <a:lnTo>
                    <a:pt x="1366" y="850"/>
                  </a:lnTo>
                  <a:lnTo>
                    <a:pt x="1402" y="842"/>
                  </a:lnTo>
                  <a:lnTo>
                    <a:pt x="1427" y="834"/>
                  </a:lnTo>
                  <a:lnTo>
                    <a:pt x="1443" y="826"/>
                  </a:lnTo>
                  <a:lnTo>
                    <a:pt x="1462" y="815"/>
                  </a:lnTo>
                  <a:lnTo>
                    <a:pt x="1484" y="801"/>
                  </a:lnTo>
                  <a:lnTo>
                    <a:pt x="1500" y="785"/>
                  </a:lnTo>
                  <a:lnTo>
                    <a:pt x="1514" y="766"/>
                  </a:lnTo>
                  <a:lnTo>
                    <a:pt x="1525" y="747"/>
                  </a:lnTo>
                  <a:lnTo>
                    <a:pt x="1527" y="728"/>
                  </a:lnTo>
                  <a:lnTo>
                    <a:pt x="1519" y="709"/>
                  </a:lnTo>
                  <a:lnTo>
                    <a:pt x="1427" y="736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19" name="Freeform 30"/>
            <p:cNvSpPr>
              <a:spLocks/>
            </p:cNvSpPr>
            <p:nvPr/>
          </p:nvSpPr>
          <p:spPr bwMode="auto">
            <a:xfrm>
              <a:off x="4017" y="2503"/>
              <a:ext cx="236" cy="41"/>
            </a:xfrm>
            <a:custGeom>
              <a:avLst/>
              <a:gdLst>
                <a:gd name="T0" fmla="*/ 40 w 178"/>
                <a:gd name="T1" fmla="*/ 30 h 46"/>
                <a:gd name="T2" fmla="*/ 20 w 178"/>
                <a:gd name="T3" fmla="*/ 33 h 46"/>
                <a:gd name="T4" fmla="*/ 415 w 178"/>
                <a:gd name="T5" fmla="*/ 16 h 46"/>
                <a:gd name="T6" fmla="*/ 415 w 178"/>
                <a:gd name="T7" fmla="*/ 0 h 46"/>
                <a:gd name="T8" fmla="*/ 20 w 178"/>
                <a:gd name="T9" fmla="*/ 17 h 46"/>
                <a:gd name="T10" fmla="*/ 0 w 178"/>
                <a:gd name="T11" fmla="*/ 19 h 46"/>
                <a:gd name="T12" fmla="*/ 20 w 178"/>
                <a:gd name="T13" fmla="*/ 17 h 46"/>
                <a:gd name="T14" fmla="*/ 7 w 178"/>
                <a:gd name="T15" fmla="*/ 17 h 46"/>
                <a:gd name="T16" fmla="*/ 0 w 178"/>
                <a:gd name="T17" fmla="*/ 19 h 46"/>
                <a:gd name="T18" fmla="*/ 40 w 178"/>
                <a:gd name="T19" fmla="*/ 30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78"/>
                <a:gd name="T31" fmla="*/ 0 h 46"/>
                <a:gd name="T32" fmla="*/ 178 w 178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78" h="46">
                  <a:moveTo>
                    <a:pt x="17" y="43"/>
                  </a:moveTo>
                  <a:lnTo>
                    <a:pt x="8" y="46"/>
                  </a:lnTo>
                  <a:lnTo>
                    <a:pt x="178" y="22"/>
                  </a:lnTo>
                  <a:lnTo>
                    <a:pt x="178" y="0"/>
                  </a:lnTo>
                  <a:lnTo>
                    <a:pt x="8" y="24"/>
                  </a:lnTo>
                  <a:lnTo>
                    <a:pt x="0" y="27"/>
                  </a:lnTo>
                  <a:lnTo>
                    <a:pt x="8" y="24"/>
                  </a:lnTo>
                  <a:lnTo>
                    <a:pt x="3" y="24"/>
                  </a:lnTo>
                  <a:lnTo>
                    <a:pt x="0" y="27"/>
                  </a:lnTo>
                  <a:lnTo>
                    <a:pt x="17" y="4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0" name="Freeform 31"/>
            <p:cNvSpPr>
              <a:spLocks/>
            </p:cNvSpPr>
            <p:nvPr/>
          </p:nvSpPr>
          <p:spPr bwMode="auto">
            <a:xfrm>
              <a:off x="4800" y="1656"/>
              <a:ext cx="66" cy="80"/>
            </a:xfrm>
            <a:custGeom>
              <a:avLst/>
              <a:gdLst>
                <a:gd name="T0" fmla="*/ 115 w 50"/>
                <a:gd name="T1" fmla="*/ 63 h 90"/>
                <a:gd name="T2" fmla="*/ 115 w 50"/>
                <a:gd name="T3" fmla="*/ 63 h 90"/>
                <a:gd name="T4" fmla="*/ 108 w 50"/>
                <a:gd name="T5" fmla="*/ 46 h 90"/>
                <a:gd name="T6" fmla="*/ 94 w 50"/>
                <a:gd name="T7" fmla="*/ 28 h 90"/>
                <a:gd name="T8" fmla="*/ 65 w 50"/>
                <a:gd name="T9" fmla="*/ 13 h 90"/>
                <a:gd name="T10" fmla="*/ 38 w 50"/>
                <a:gd name="T11" fmla="*/ 0 h 90"/>
                <a:gd name="T12" fmla="*/ 0 w 50"/>
                <a:gd name="T13" fmla="*/ 8 h 90"/>
                <a:gd name="T14" fmla="*/ 26 w 50"/>
                <a:gd name="T15" fmla="*/ 21 h 90"/>
                <a:gd name="T16" fmla="*/ 45 w 50"/>
                <a:gd name="T17" fmla="*/ 32 h 90"/>
                <a:gd name="T18" fmla="*/ 58 w 50"/>
                <a:gd name="T19" fmla="*/ 46 h 90"/>
                <a:gd name="T20" fmla="*/ 65 w 50"/>
                <a:gd name="T21" fmla="*/ 63 h 90"/>
                <a:gd name="T22" fmla="*/ 65 w 50"/>
                <a:gd name="T23" fmla="*/ 63 h 90"/>
                <a:gd name="T24" fmla="*/ 115 w 50"/>
                <a:gd name="T25" fmla="*/ 63 h 9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90"/>
                <a:gd name="T41" fmla="*/ 50 w 50"/>
                <a:gd name="T42" fmla="*/ 90 h 9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90">
                  <a:moveTo>
                    <a:pt x="50" y="90"/>
                  </a:moveTo>
                  <a:lnTo>
                    <a:pt x="50" y="90"/>
                  </a:lnTo>
                  <a:lnTo>
                    <a:pt x="47" y="65"/>
                  </a:lnTo>
                  <a:lnTo>
                    <a:pt x="41" y="41"/>
                  </a:lnTo>
                  <a:lnTo>
                    <a:pt x="28" y="19"/>
                  </a:lnTo>
                  <a:lnTo>
                    <a:pt x="17" y="0"/>
                  </a:lnTo>
                  <a:lnTo>
                    <a:pt x="0" y="11"/>
                  </a:lnTo>
                  <a:lnTo>
                    <a:pt x="11" y="30"/>
                  </a:lnTo>
                  <a:lnTo>
                    <a:pt x="20" y="46"/>
                  </a:lnTo>
                  <a:lnTo>
                    <a:pt x="25" y="65"/>
                  </a:lnTo>
                  <a:lnTo>
                    <a:pt x="28" y="90"/>
                  </a:lnTo>
                  <a:lnTo>
                    <a:pt x="50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1" name="Freeform 32"/>
            <p:cNvSpPr>
              <a:spLocks/>
            </p:cNvSpPr>
            <p:nvPr/>
          </p:nvSpPr>
          <p:spPr bwMode="auto">
            <a:xfrm>
              <a:off x="4677" y="1736"/>
              <a:ext cx="189" cy="127"/>
            </a:xfrm>
            <a:custGeom>
              <a:avLst/>
              <a:gdLst>
                <a:gd name="T0" fmla="*/ 0 w 142"/>
                <a:gd name="T1" fmla="*/ 102 h 142"/>
                <a:gd name="T2" fmla="*/ 0 w 142"/>
                <a:gd name="T3" fmla="*/ 102 h 142"/>
                <a:gd name="T4" fmla="*/ 64 w 142"/>
                <a:gd name="T5" fmla="*/ 99 h 142"/>
                <a:gd name="T6" fmla="*/ 122 w 142"/>
                <a:gd name="T7" fmla="*/ 94 h 142"/>
                <a:gd name="T8" fmla="*/ 186 w 142"/>
                <a:gd name="T9" fmla="*/ 84 h 142"/>
                <a:gd name="T10" fmla="*/ 237 w 142"/>
                <a:gd name="T11" fmla="*/ 72 h 142"/>
                <a:gd name="T12" fmla="*/ 277 w 142"/>
                <a:gd name="T13" fmla="*/ 57 h 142"/>
                <a:gd name="T14" fmla="*/ 309 w 142"/>
                <a:gd name="T15" fmla="*/ 38 h 142"/>
                <a:gd name="T16" fmla="*/ 327 w 142"/>
                <a:gd name="T17" fmla="*/ 19 h 142"/>
                <a:gd name="T18" fmla="*/ 335 w 142"/>
                <a:gd name="T19" fmla="*/ 0 h 142"/>
                <a:gd name="T20" fmla="*/ 283 w 142"/>
                <a:gd name="T21" fmla="*/ 0 h 142"/>
                <a:gd name="T22" fmla="*/ 277 w 142"/>
                <a:gd name="T23" fmla="*/ 19 h 142"/>
                <a:gd name="T24" fmla="*/ 257 w 142"/>
                <a:gd name="T25" fmla="*/ 35 h 142"/>
                <a:gd name="T26" fmla="*/ 237 w 142"/>
                <a:gd name="T27" fmla="*/ 49 h 142"/>
                <a:gd name="T28" fmla="*/ 198 w 142"/>
                <a:gd name="T29" fmla="*/ 60 h 142"/>
                <a:gd name="T30" fmla="*/ 161 w 142"/>
                <a:gd name="T31" fmla="*/ 72 h 142"/>
                <a:gd name="T32" fmla="*/ 108 w 142"/>
                <a:gd name="T33" fmla="*/ 78 h 142"/>
                <a:gd name="T34" fmla="*/ 64 w 142"/>
                <a:gd name="T35" fmla="*/ 84 h 142"/>
                <a:gd name="T36" fmla="*/ 0 w 142"/>
                <a:gd name="T37" fmla="*/ 86 h 142"/>
                <a:gd name="T38" fmla="*/ 0 w 142"/>
                <a:gd name="T39" fmla="*/ 86 h 142"/>
                <a:gd name="T40" fmla="*/ 0 w 142"/>
                <a:gd name="T41" fmla="*/ 102 h 1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42"/>
                <a:gd name="T65" fmla="*/ 142 w 142"/>
                <a:gd name="T66" fmla="*/ 142 h 1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42">
                  <a:moveTo>
                    <a:pt x="0" y="142"/>
                  </a:moveTo>
                  <a:lnTo>
                    <a:pt x="0" y="142"/>
                  </a:lnTo>
                  <a:lnTo>
                    <a:pt x="27" y="139"/>
                  </a:lnTo>
                  <a:lnTo>
                    <a:pt x="52" y="131"/>
                  </a:lnTo>
                  <a:lnTo>
                    <a:pt x="79" y="117"/>
                  </a:lnTo>
                  <a:lnTo>
                    <a:pt x="101" y="101"/>
                  </a:lnTo>
                  <a:lnTo>
                    <a:pt x="117" y="79"/>
                  </a:lnTo>
                  <a:lnTo>
                    <a:pt x="131" y="54"/>
                  </a:lnTo>
                  <a:lnTo>
                    <a:pt x="139" y="27"/>
                  </a:lnTo>
                  <a:lnTo>
                    <a:pt x="142" y="0"/>
                  </a:lnTo>
                  <a:lnTo>
                    <a:pt x="120" y="0"/>
                  </a:lnTo>
                  <a:lnTo>
                    <a:pt x="117" y="27"/>
                  </a:lnTo>
                  <a:lnTo>
                    <a:pt x="109" y="49"/>
                  </a:lnTo>
                  <a:lnTo>
                    <a:pt x="101" y="68"/>
                  </a:lnTo>
                  <a:lnTo>
                    <a:pt x="84" y="84"/>
                  </a:lnTo>
                  <a:lnTo>
                    <a:pt x="68" y="101"/>
                  </a:lnTo>
                  <a:lnTo>
                    <a:pt x="46" y="109"/>
                  </a:lnTo>
                  <a:lnTo>
                    <a:pt x="27" y="117"/>
                  </a:lnTo>
                  <a:lnTo>
                    <a:pt x="0" y="120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2" name="Freeform 33"/>
            <p:cNvSpPr>
              <a:spLocks/>
            </p:cNvSpPr>
            <p:nvPr/>
          </p:nvSpPr>
          <p:spPr bwMode="auto">
            <a:xfrm>
              <a:off x="4489" y="1736"/>
              <a:ext cx="188" cy="127"/>
            </a:xfrm>
            <a:custGeom>
              <a:avLst/>
              <a:gdLst>
                <a:gd name="T0" fmla="*/ 0 w 142"/>
                <a:gd name="T1" fmla="*/ 0 h 142"/>
                <a:gd name="T2" fmla="*/ 0 w 142"/>
                <a:gd name="T3" fmla="*/ 0 h 142"/>
                <a:gd name="T4" fmla="*/ 7 w 142"/>
                <a:gd name="T5" fmla="*/ 19 h 142"/>
                <a:gd name="T6" fmla="*/ 26 w 142"/>
                <a:gd name="T7" fmla="*/ 38 h 142"/>
                <a:gd name="T8" fmla="*/ 56 w 142"/>
                <a:gd name="T9" fmla="*/ 57 h 142"/>
                <a:gd name="T10" fmla="*/ 94 w 142"/>
                <a:gd name="T11" fmla="*/ 72 h 142"/>
                <a:gd name="T12" fmla="*/ 146 w 142"/>
                <a:gd name="T13" fmla="*/ 84 h 142"/>
                <a:gd name="T14" fmla="*/ 201 w 142"/>
                <a:gd name="T15" fmla="*/ 94 h 142"/>
                <a:gd name="T16" fmla="*/ 265 w 142"/>
                <a:gd name="T17" fmla="*/ 99 h 142"/>
                <a:gd name="T18" fmla="*/ 330 w 142"/>
                <a:gd name="T19" fmla="*/ 102 h 142"/>
                <a:gd name="T20" fmla="*/ 330 w 142"/>
                <a:gd name="T21" fmla="*/ 86 h 142"/>
                <a:gd name="T22" fmla="*/ 265 w 142"/>
                <a:gd name="T23" fmla="*/ 84 h 142"/>
                <a:gd name="T24" fmla="*/ 216 w 142"/>
                <a:gd name="T25" fmla="*/ 78 h 142"/>
                <a:gd name="T26" fmla="*/ 172 w 142"/>
                <a:gd name="T27" fmla="*/ 72 h 142"/>
                <a:gd name="T28" fmla="*/ 131 w 142"/>
                <a:gd name="T29" fmla="*/ 60 h 142"/>
                <a:gd name="T30" fmla="*/ 94 w 142"/>
                <a:gd name="T31" fmla="*/ 49 h 142"/>
                <a:gd name="T32" fmla="*/ 77 w 142"/>
                <a:gd name="T33" fmla="*/ 35 h 142"/>
                <a:gd name="T34" fmla="*/ 56 w 142"/>
                <a:gd name="T35" fmla="*/ 19 h 142"/>
                <a:gd name="T36" fmla="*/ 50 w 142"/>
                <a:gd name="T37" fmla="*/ 0 h 142"/>
                <a:gd name="T38" fmla="*/ 50 w 142"/>
                <a:gd name="T39" fmla="*/ 0 h 142"/>
                <a:gd name="T40" fmla="*/ 0 w 142"/>
                <a:gd name="T41" fmla="*/ 0 h 1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42"/>
                <a:gd name="T65" fmla="*/ 142 w 142"/>
                <a:gd name="T66" fmla="*/ 142 h 1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42">
                  <a:moveTo>
                    <a:pt x="0" y="0"/>
                  </a:moveTo>
                  <a:lnTo>
                    <a:pt x="0" y="0"/>
                  </a:lnTo>
                  <a:lnTo>
                    <a:pt x="3" y="27"/>
                  </a:lnTo>
                  <a:lnTo>
                    <a:pt x="11" y="54"/>
                  </a:lnTo>
                  <a:lnTo>
                    <a:pt x="24" y="79"/>
                  </a:lnTo>
                  <a:lnTo>
                    <a:pt x="41" y="101"/>
                  </a:lnTo>
                  <a:lnTo>
                    <a:pt x="63" y="117"/>
                  </a:lnTo>
                  <a:lnTo>
                    <a:pt x="87" y="131"/>
                  </a:lnTo>
                  <a:lnTo>
                    <a:pt x="114" y="139"/>
                  </a:lnTo>
                  <a:lnTo>
                    <a:pt x="142" y="142"/>
                  </a:lnTo>
                  <a:lnTo>
                    <a:pt x="142" y="120"/>
                  </a:lnTo>
                  <a:lnTo>
                    <a:pt x="114" y="117"/>
                  </a:lnTo>
                  <a:lnTo>
                    <a:pt x="93" y="109"/>
                  </a:lnTo>
                  <a:lnTo>
                    <a:pt x="74" y="101"/>
                  </a:lnTo>
                  <a:lnTo>
                    <a:pt x="57" y="84"/>
                  </a:lnTo>
                  <a:lnTo>
                    <a:pt x="41" y="68"/>
                  </a:lnTo>
                  <a:lnTo>
                    <a:pt x="33" y="49"/>
                  </a:lnTo>
                  <a:lnTo>
                    <a:pt x="24" y="27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3" name="Freeform 34"/>
            <p:cNvSpPr>
              <a:spLocks/>
            </p:cNvSpPr>
            <p:nvPr/>
          </p:nvSpPr>
          <p:spPr bwMode="auto">
            <a:xfrm>
              <a:off x="4489" y="1609"/>
              <a:ext cx="188" cy="127"/>
            </a:xfrm>
            <a:custGeom>
              <a:avLst/>
              <a:gdLst>
                <a:gd name="T0" fmla="*/ 330 w 142"/>
                <a:gd name="T1" fmla="*/ 0 h 142"/>
                <a:gd name="T2" fmla="*/ 330 w 142"/>
                <a:gd name="T3" fmla="*/ 0 h 142"/>
                <a:gd name="T4" fmla="*/ 265 w 142"/>
                <a:gd name="T5" fmla="*/ 3 h 142"/>
                <a:gd name="T6" fmla="*/ 201 w 142"/>
                <a:gd name="T7" fmla="*/ 8 h 142"/>
                <a:gd name="T8" fmla="*/ 146 w 142"/>
                <a:gd name="T9" fmla="*/ 18 h 142"/>
                <a:gd name="T10" fmla="*/ 94 w 142"/>
                <a:gd name="T11" fmla="*/ 30 h 142"/>
                <a:gd name="T12" fmla="*/ 56 w 142"/>
                <a:gd name="T13" fmla="*/ 45 h 142"/>
                <a:gd name="T14" fmla="*/ 26 w 142"/>
                <a:gd name="T15" fmla="*/ 64 h 142"/>
                <a:gd name="T16" fmla="*/ 7 w 142"/>
                <a:gd name="T17" fmla="*/ 82 h 142"/>
                <a:gd name="T18" fmla="*/ 0 w 142"/>
                <a:gd name="T19" fmla="*/ 102 h 142"/>
                <a:gd name="T20" fmla="*/ 50 w 142"/>
                <a:gd name="T21" fmla="*/ 102 h 142"/>
                <a:gd name="T22" fmla="*/ 56 w 142"/>
                <a:gd name="T23" fmla="*/ 82 h 142"/>
                <a:gd name="T24" fmla="*/ 77 w 142"/>
                <a:gd name="T25" fmla="*/ 69 h 142"/>
                <a:gd name="T26" fmla="*/ 94 w 142"/>
                <a:gd name="T27" fmla="*/ 53 h 142"/>
                <a:gd name="T28" fmla="*/ 131 w 142"/>
                <a:gd name="T29" fmla="*/ 41 h 142"/>
                <a:gd name="T30" fmla="*/ 172 w 142"/>
                <a:gd name="T31" fmla="*/ 30 h 142"/>
                <a:gd name="T32" fmla="*/ 216 w 142"/>
                <a:gd name="T33" fmla="*/ 24 h 142"/>
                <a:gd name="T34" fmla="*/ 265 w 142"/>
                <a:gd name="T35" fmla="*/ 18 h 142"/>
                <a:gd name="T36" fmla="*/ 330 w 142"/>
                <a:gd name="T37" fmla="*/ 16 h 142"/>
                <a:gd name="T38" fmla="*/ 330 w 142"/>
                <a:gd name="T39" fmla="*/ 16 h 142"/>
                <a:gd name="T40" fmla="*/ 330 w 142"/>
                <a:gd name="T41" fmla="*/ 0 h 1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42"/>
                <a:gd name="T65" fmla="*/ 142 w 142"/>
                <a:gd name="T66" fmla="*/ 142 h 1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42">
                  <a:moveTo>
                    <a:pt x="142" y="0"/>
                  </a:moveTo>
                  <a:lnTo>
                    <a:pt x="142" y="0"/>
                  </a:lnTo>
                  <a:lnTo>
                    <a:pt x="114" y="3"/>
                  </a:lnTo>
                  <a:lnTo>
                    <a:pt x="87" y="11"/>
                  </a:lnTo>
                  <a:lnTo>
                    <a:pt x="63" y="25"/>
                  </a:lnTo>
                  <a:lnTo>
                    <a:pt x="41" y="41"/>
                  </a:lnTo>
                  <a:lnTo>
                    <a:pt x="24" y="63"/>
                  </a:lnTo>
                  <a:lnTo>
                    <a:pt x="11" y="90"/>
                  </a:lnTo>
                  <a:lnTo>
                    <a:pt x="3" y="115"/>
                  </a:lnTo>
                  <a:lnTo>
                    <a:pt x="0" y="142"/>
                  </a:lnTo>
                  <a:lnTo>
                    <a:pt x="22" y="142"/>
                  </a:lnTo>
                  <a:lnTo>
                    <a:pt x="24" y="115"/>
                  </a:lnTo>
                  <a:lnTo>
                    <a:pt x="33" y="96"/>
                  </a:lnTo>
                  <a:lnTo>
                    <a:pt x="41" y="74"/>
                  </a:lnTo>
                  <a:lnTo>
                    <a:pt x="57" y="57"/>
                  </a:lnTo>
                  <a:lnTo>
                    <a:pt x="74" y="41"/>
                  </a:lnTo>
                  <a:lnTo>
                    <a:pt x="93" y="33"/>
                  </a:lnTo>
                  <a:lnTo>
                    <a:pt x="114" y="25"/>
                  </a:lnTo>
                  <a:lnTo>
                    <a:pt x="142" y="22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>
              <a:off x="4677" y="1609"/>
              <a:ext cx="145" cy="59"/>
            </a:xfrm>
            <a:custGeom>
              <a:avLst/>
              <a:gdLst>
                <a:gd name="T0" fmla="*/ 257 w 109"/>
                <a:gd name="T1" fmla="*/ 35 h 66"/>
                <a:gd name="T2" fmla="*/ 230 w 109"/>
                <a:gd name="T3" fmla="*/ 27 h 66"/>
                <a:gd name="T4" fmla="*/ 205 w 109"/>
                <a:gd name="T5" fmla="*/ 21 h 66"/>
                <a:gd name="T6" fmla="*/ 172 w 109"/>
                <a:gd name="T7" fmla="*/ 16 h 66"/>
                <a:gd name="T8" fmla="*/ 141 w 109"/>
                <a:gd name="T9" fmla="*/ 11 h 66"/>
                <a:gd name="T10" fmla="*/ 108 w 109"/>
                <a:gd name="T11" fmla="*/ 5 h 66"/>
                <a:gd name="T12" fmla="*/ 76 w 109"/>
                <a:gd name="T13" fmla="*/ 3 h 66"/>
                <a:gd name="T14" fmla="*/ 37 w 109"/>
                <a:gd name="T15" fmla="*/ 0 h 66"/>
                <a:gd name="T16" fmla="*/ 0 w 109"/>
                <a:gd name="T17" fmla="*/ 0 h 66"/>
                <a:gd name="T18" fmla="*/ 0 w 109"/>
                <a:gd name="T19" fmla="*/ 16 h 66"/>
                <a:gd name="T20" fmla="*/ 37 w 109"/>
                <a:gd name="T21" fmla="*/ 16 h 66"/>
                <a:gd name="T22" fmla="*/ 64 w 109"/>
                <a:gd name="T23" fmla="*/ 18 h 66"/>
                <a:gd name="T24" fmla="*/ 97 w 109"/>
                <a:gd name="T25" fmla="*/ 21 h 66"/>
                <a:gd name="T26" fmla="*/ 128 w 109"/>
                <a:gd name="T27" fmla="*/ 26 h 66"/>
                <a:gd name="T28" fmla="*/ 145 w 109"/>
                <a:gd name="T29" fmla="*/ 27 h 66"/>
                <a:gd name="T30" fmla="*/ 178 w 109"/>
                <a:gd name="T31" fmla="*/ 33 h 66"/>
                <a:gd name="T32" fmla="*/ 193 w 109"/>
                <a:gd name="T33" fmla="*/ 39 h 66"/>
                <a:gd name="T34" fmla="*/ 216 w 109"/>
                <a:gd name="T35" fmla="*/ 47 h 66"/>
                <a:gd name="T36" fmla="*/ 257 w 109"/>
                <a:gd name="T37" fmla="*/ 35 h 6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9"/>
                <a:gd name="T58" fmla="*/ 0 h 66"/>
                <a:gd name="T59" fmla="*/ 109 w 109"/>
                <a:gd name="T60" fmla="*/ 66 h 6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9" h="66">
                  <a:moveTo>
                    <a:pt x="109" y="49"/>
                  </a:moveTo>
                  <a:lnTo>
                    <a:pt x="98" y="38"/>
                  </a:lnTo>
                  <a:lnTo>
                    <a:pt x="87" y="30"/>
                  </a:lnTo>
                  <a:lnTo>
                    <a:pt x="73" y="22"/>
                  </a:lnTo>
                  <a:lnTo>
                    <a:pt x="60" y="14"/>
                  </a:lnTo>
                  <a:lnTo>
                    <a:pt x="46" y="8"/>
                  </a:lnTo>
                  <a:lnTo>
                    <a:pt x="32" y="3"/>
                  </a:lnTo>
                  <a:lnTo>
                    <a:pt x="16" y="0"/>
                  </a:lnTo>
                  <a:lnTo>
                    <a:pt x="0" y="0"/>
                  </a:lnTo>
                  <a:lnTo>
                    <a:pt x="0" y="22"/>
                  </a:lnTo>
                  <a:lnTo>
                    <a:pt x="16" y="22"/>
                  </a:lnTo>
                  <a:lnTo>
                    <a:pt x="27" y="25"/>
                  </a:lnTo>
                  <a:lnTo>
                    <a:pt x="41" y="30"/>
                  </a:lnTo>
                  <a:lnTo>
                    <a:pt x="54" y="36"/>
                  </a:lnTo>
                  <a:lnTo>
                    <a:pt x="62" y="38"/>
                  </a:lnTo>
                  <a:lnTo>
                    <a:pt x="76" y="46"/>
                  </a:lnTo>
                  <a:lnTo>
                    <a:pt x="82" y="55"/>
                  </a:lnTo>
                  <a:lnTo>
                    <a:pt x="92" y="66"/>
                  </a:lnTo>
                  <a:lnTo>
                    <a:pt x="109" y="4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>
              <a:off x="5406" y="2114"/>
              <a:ext cx="141" cy="48"/>
            </a:xfrm>
            <a:custGeom>
              <a:avLst/>
              <a:gdLst>
                <a:gd name="T0" fmla="*/ 250 w 106"/>
                <a:gd name="T1" fmla="*/ 10 h 54"/>
                <a:gd name="T2" fmla="*/ 230 w 106"/>
                <a:gd name="T3" fmla="*/ 4 h 54"/>
                <a:gd name="T4" fmla="*/ 200 w 106"/>
                <a:gd name="T5" fmla="*/ 0 h 54"/>
                <a:gd name="T6" fmla="*/ 166 w 106"/>
                <a:gd name="T7" fmla="*/ 0 h 54"/>
                <a:gd name="T8" fmla="*/ 141 w 106"/>
                <a:gd name="T9" fmla="*/ 4 h 54"/>
                <a:gd name="T10" fmla="*/ 108 w 106"/>
                <a:gd name="T11" fmla="*/ 7 h 54"/>
                <a:gd name="T12" fmla="*/ 71 w 106"/>
                <a:gd name="T13" fmla="*/ 11 h 54"/>
                <a:gd name="T14" fmla="*/ 37 w 106"/>
                <a:gd name="T15" fmla="*/ 19 h 54"/>
                <a:gd name="T16" fmla="*/ 0 w 106"/>
                <a:gd name="T17" fmla="*/ 27 h 54"/>
                <a:gd name="T18" fmla="*/ 27 w 106"/>
                <a:gd name="T19" fmla="*/ 38 h 54"/>
                <a:gd name="T20" fmla="*/ 64 w 106"/>
                <a:gd name="T21" fmla="*/ 30 h 54"/>
                <a:gd name="T22" fmla="*/ 97 w 106"/>
                <a:gd name="T23" fmla="*/ 27 h 54"/>
                <a:gd name="T24" fmla="*/ 122 w 106"/>
                <a:gd name="T25" fmla="*/ 22 h 54"/>
                <a:gd name="T26" fmla="*/ 156 w 106"/>
                <a:gd name="T27" fmla="*/ 19 h 54"/>
                <a:gd name="T28" fmla="*/ 178 w 106"/>
                <a:gd name="T29" fmla="*/ 15 h 54"/>
                <a:gd name="T30" fmla="*/ 200 w 106"/>
                <a:gd name="T31" fmla="*/ 15 h 54"/>
                <a:gd name="T32" fmla="*/ 205 w 106"/>
                <a:gd name="T33" fmla="*/ 15 h 54"/>
                <a:gd name="T34" fmla="*/ 213 w 106"/>
                <a:gd name="T35" fmla="*/ 17 h 54"/>
                <a:gd name="T36" fmla="*/ 250 w 106"/>
                <a:gd name="T37" fmla="*/ 10 h 5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06"/>
                <a:gd name="T58" fmla="*/ 0 h 54"/>
                <a:gd name="T59" fmla="*/ 106 w 106"/>
                <a:gd name="T60" fmla="*/ 54 h 5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06" h="54">
                  <a:moveTo>
                    <a:pt x="106" y="13"/>
                  </a:moveTo>
                  <a:lnTo>
                    <a:pt x="98" y="5"/>
                  </a:lnTo>
                  <a:lnTo>
                    <a:pt x="85" y="0"/>
                  </a:lnTo>
                  <a:lnTo>
                    <a:pt x="71" y="0"/>
                  </a:lnTo>
                  <a:lnTo>
                    <a:pt x="60" y="5"/>
                  </a:lnTo>
                  <a:lnTo>
                    <a:pt x="46" y="10"/>
                  </a:lnTo>
                  <a:lnTo>
                    <a:pt x="30" y="16"/>
                  </a:lnTo>
                  <a:lnTo>
                    <a:pt x="16" y="27"/>
                  </a:lnTo>
                  <a:lnTo>
                    <a:pt x="0" y="38"/>
                  </a:lnTo>
                  <a:lnTo>
                    <a:pt x="11" y="54"/>
                  </a:lnTo>
                  <a:lnTo>
                    <a:pt x="27" y="43"/>
                  </a:lnTo>
                  <a:lnTo>
                    <a:pt x="41" y="38"/>
                  </a:lnTo>
                  <a:lnTo>
                    <a:pt x="52" y="32"/>
                  </a:lnTo>
                  <a:lnTo>
                    <a:pt x="66" y="27"/>
                  </a:lnTo>
                  <a:lnTo>
                    <a:pt x="76" y="21"/>
                  </a:lnTo>
                  <a:lnTo>
                    <a:pt x="85" y="21"/>
                  </a:lnTo>
                  <a:lnTo>
                    <a:pt x="87" y="21"/>
                  </a:lnTo>
                  <a:lnTo>
                    <a:pt x="90" y="24"/>
                  </a:lnTo>
                  <a:lnTo>
                    <a:pt x="106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>
              <a:off x="5236" y="2135"/>
              <a:ext cx="184" cy="68"/>
            </a:xfrm>
            <a:custGeom>
              <a:avLst/>
              <a:gdLst>
                <a:gd name="T0" fmla="*/ 12 w 139"/>
                <a:gd name="T1" fmla="*/ 0 h 76"/>
                <a:gd name="T2" fmla="*/ 0 w 139"/>
                <a:gd name="T3" fmla="*/ 24 h 76"/>
                <a:gd name="T4" fmla="*/ 7 w 139"/>
                <a:gd name="T5" fmla="*/ 39 h 76"/>
                <a:gd name="T6" fmla="*/ 44 w 139"/>
                <a:gd name="T7" fmla="*/ 53 h 76"/>
                <a:gd name="T8" fmla="*/ 94 w 139"/>
                <a:gd name="T9" fmla="*/ 55 h 76"/>
                <a:gd name="T10" fmla="*/ 146 w 139"/>
                <a:gd name="T11" fmla="*/ 53 h 76"/>
                <a:gd name="T12" fmla="*/ 201 w 139"/>
                <a:gd name="T13" fmla="*/ 45 h 76"/>
                <a:gd name="T14" fmla="*/ 265 w 139"/>
                <a:gd name="T15" fmla="*/ 33 h 76"/>
                <a:gd name="T16" fmla="*/ 323 w 139"/>
                <a:gd name="T17" fmla="*/ 21 h 76"/>
                <a:gd name="T18" fmla="*/ 297 w 139"/>
                <a:gd name="T19" fmla="*/ 11 h 76"/>
                <a:gd name="T20" fmla="*/ 242 w 139"/>
                <a:gd name="T21" fmla="*/ 21 h 76"/>
                <a:gd name="T22" fmla="*/ 177 w 139"/>
                <a:gd name="T23" fmla="*/ 30 h 76"/>
                <a:gd name="T24" fmla="*/ 131 w 139"/>
                <a:gd name="T25" fmla="*/ 38 h 76"/>
                <a:gd name="T26" fmla="*/ 94 w 139"/>
                <a:gd name="T27" fmla="*/ 39 h 76"/>
                <a:gd name="T28" fmla="*/ 70 w 139"/>
                <a:gd name="T29" fmla="*/ 38 h 76"/>
                <a:gd name="T30" fmla="*/ 56 w 139"/>
                <a:gd name="T31" fmla="*/ 35 h 76"/>
                <a:gd name="T32" fmla="*/ 50 w 139"/>
                <a:gd name="T33" fmla="*/ 24 h 76"/>
                <a:gd name="T34" fmla="*/ 64 w 139"/>
                <a:gd name="T35" fmla="*/ 4 h 76"/>
                <a:gd name="T36" fmla="*/ 12 w 139"/>
                <a:gd name="T37" fmla="*/ 0 h 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9"/>
                <a:gd name="T58" fmla="*/ 0 h 76"/>
                <a:gd name="T59" fmla="*/ 139 w 139"/>
                <a:gd name="T60" fmla="*/ 76 h 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9" h="76">
                  <a:moveTo>
                    <a:pt x="5" y="0"/>
                  </a:moveTo>
                  <a:lnTo>
                    <a:pt x="0" y="33"/>
                  </a:lnTo>
                  <a:lnTo>
                    <a:pt x="3" y="55"/>
                  </a:lnTo>
                  <a:lnTo>
                    <a:pt x="19" y="74"/>
                  </a:lnTo>
                  <a:lnTo>
                    <a:pt x="41" y="76"/>
                  </a:lnTo>
                  <a:lnTo>
                    <a:pt x="63" y="74"/>
                  </a:lnTo>
                  <a:lnTo>
                    <a:pt x="87" y="63"/>
                  </a:lnTo>
                  <a:lnTo>
                    <a:pt x="114" y="46"/>
                  </a:lnTo>
                  <a:lnTo>
                    <a:pt x="139" y="30"/>
                  </a:lnTo>
                  <a:lnTo>
                    <a:pt x="128" y="14"/>
                  </a:lnTo>
                  <a:lnTo>
                    <a:pt x="104" y="30"/>
                  </a:lnTo>
                  <a:lnTo>
                    <a:pt x="76" y="41"/>
                  </a:lnTo>
                  <a:lnTo>
                    <a:pt x="57" y="52"/>
                  </a:lnTo>
                  <a:lnTo>
                    <a:pt x="41" y="55"/>
                  </a:lnTo>
                  <a:lnTo>
                    <a:pt x="30" y="52"/>
                  </a:lnTo>
                  <a:lnTo>
                    <a:pt x="24" y="49"/>
                  </a:lnTo>
                  <a:lnTo>
                    <a:pt x="22" y="33"/>
                  </a:lnTo>
                  <a:lnTo>
                    <a:pt x="27" y="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7" name="Freeform 38"/>
            <p:cNvSpPr>
              <a:spLocks/>
            </p:cNvSpPr>
            <p:nvPr/>
          </p:nvSpPr>
          <p:spPr bwMode="auto">
            <a:xfrm>
              <a:off x="4056" y="1870"/>
              <a:ext cx="302" cy="555"/>
            </a:xfrm>
            <a:custGeom>
              <a:avLst/>
              <a:gdLst>
                <a:gd name="T0" fmla="*/ 44 w 227"/>
                <a:gd name="T1" fmla="*/ 0 h 622"/>
                <a:gd name="T2" fmla="*/ 0 w 227"/>
                <a:gd name="T3" fmla="*/ 87 h 622"/>
                <a:gd name="T4" fmla="*/ 7 w 227"/>
                <a:gd name="T5" fmla="*/ 165 h 622"/>
                <a:gd name="T6" fmla="*/ 44 w 227"/>
                <a:gd name="T7" fmla="*/ 234 h 622"/>
                <a:gd name="T8" fmla="*/ 114 w 227"/>
                <a:gd name="T9" fmla="*/ 294 h 622"/>
                <a:gd name="T10" fmla="*/ 213 w 227"/>
                <a:gd name="T11" fmla="*/ 349 h 622"/>
                <a:gd name="T12" fmla="*/ 307 w 227"/>
                <a:gd name="T13" fmla="*/ 389 h 622"/>
                <a:gd name="T14" fmla="*/ 419 w 227"/>
                <a:gd name="T15" fmla="*/ 420 h 622"/>
                <a:gd name="T16" fmla="*/ 508 w 227"/>
                <a:gd name="T17" fmla="*/ 442 h 622"/>
                <a:gd name="T18" fmla="*/ 535 w 227"/>
                <a:gd name="T19" fmla="*/ 426 h 622"/>
                <a:gd name="T20" fmla="*/ 443 w 227"/>
                <a:gd name="T21" fmla="*/ 409 h 622"/>
                <a:gd name="T22" fmla="*/ 349 w 227"/>
                <a:gd name="T23" fmla="*/ 381 h 622"/>
                <a:gd name="T24" fmla="*/ 251 w 227"/>
                <a:gd name="T25" fmla="*/ 341 h 622"/>
                <a:gd name="T26" fmla="*/ 166 w 227"/>
                <a:gd name="T27" fmla="*/ 291 h 622"/>
                <a:gd name="T28" fmla="*/ 97 w 227"/>
                <a:gd name="T29" fmla="*/ 230 h 622"/>
                <a:gd name="T30" fmla="*/ 59 w 227"/>
                <a:gd name="T31" fmla="*/ 165 h 622"/>
                <a:gd name="T32" fmla="*/ 52 w 227"/>
                <a:gd name="T33" fmla="*/ 87 h 622"/>
                <a:gd name="T34" fmla="*/ 97 w 227"/>
                <a:gd name="T35" fmla="*/ 4 h 622"/>
                <a:gd name="T36" fmla="*/ 44 w 227"/>
                <a:gd name="T37" fmla="*/ 0 h 6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7"/>
                <a:gd name="T58" fmla="*/ 0 h 622"/>
                <a:gd name="T59" fmla="*/ 227 w 227"/>
                <a:gd name="T60" fmla="*/ 622 h 6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7" h="622">
                  <a:moveTo>
                    <a:pt x="19" y="0"/>
                  </a:moveTo>
                  <a:lnTo>
                    <a:pt x="0" y="123"/>
                  </a:lnTo>
                  <a:lnTo>
                    <a:pt x="3" y="232"/>
                  </a:lnTo>
                  <a:lnTo>
                    <a:pt x="19" y="330"/>
                  </a:lnTo>
                  <a:lnTo>
                    <a:pt x="49" y="414"/>
                  </a:lnTo>
                  <a:lnTo>
                    <a:pt x="90" y="491"/>
                  </a:lnTo>
                  <a:lnTo>
                    <a:pt x="131" y="548"/>
                  </a:lnTo>
                  <a:lnTo>
                    <a:pt x="178" y="592"/>
                  </a:lnTo>
                  <a:lnTo>
                    <a:pt x="216" y="622"/>
                  </a:lnTo>
                  <a:lnTo>
                    <a:pt x="227" y="600"/>
                  </a:lnTo>
                  <a:lnTo>
                    <a:pt x="188" y="575"/>
                  </a:lnTo>
                  <a:lnTo>
                    <a:pt x="148" y="537"/>
                  </a:lnTo>
                  <a:lnTo>
                    <a:pt x="107" y="480"/>
                  </a:lnTo>
                  <a:lnTo>
                    <a:pt x="71" y="409"/>
                  </a:lnTo>
                  <a:lnTo>
                    <a:pt x="41" y="324"/>
                  </a:lnTo>
                  <a:lnTo>
                    <a:pt x="25" y="232"/>
                  </a:lnTo>
                  <a:lnTo>
                    <a:pt x="22" y="123"/>
                  </a:lnTo>
                  <a:lnTo>
                    <a:pt x="41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8" name="Freeform 39"/>
            <p:cNvSpPr>
              <a:spLocks/>
            </p:cNvSpPr>
            <p:nvPr/>
          </p:nvSpPr>
          <p:spPr bwMode="auto">
            <a:xfrm>
              <a:off x="4027" y="2503"/>
              <a:ext cx="226" cy="41"/>
            </a:xfrm>
            <a:custGeom>
              <a:avLst/>
              <a:gdLst>
                <a:gd name="T0" fmla="*/ 399 w 170"/>
                <a:gd name="T1" fmla="*/ 0 h 46"/>
                <a:gd name="T2" fmla="*/ 399 w 170"/>
                <a:gd name="T3" fmla="*/ 0 h 46"/>
                <a:gd name="T4" fmla="*/ 0 w 170"/>
                <a:gd name="T5" fmla="*/ 17 h 46"/>
                <a:gd name="T6" fmla="*/ 0 w 170"/>
                <a:gd name="T7" fmla="*/ 33 h 46"/>
                <a:gd name="T8" fmla="*/ 399 w 170"/>
                <a:gd name="T9" fmla="*/ 16 h 46"/>
                <a:gd name="T10" fmla="*/ 399 w 170"/>
                <a:gd name="T11" fmla="*/ 16 h 46"/>
                <a:gd name="T12" fmla="*/ 399 w 170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0"/>
                <a:gd name="T22" fmla="*/ 0 h 46"/>
                <a:gd name="T23" fmla="*/ 170 w 170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0" h="46">
                  <a:moveTo>
                    <a:pt x="170" y="0"/>
                  </a:moveTo>
                  <a:lnTo>
                    <a:pt x="170" y="0"/>
                  </a:lnTo>
                  <a:lnTo>
                    <a:pt x="0" y="24"/>
                  </a:lnTo>
                  <a:lnTo>
                    <a:pt x="0" y="46"/>
                  </a:lnTo>
                  <a:lnTo>
                    <a:pt x="170" y="22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29" name="Freeform 40"/>
            <p:cNvSpPr>
              <a:spLocks/>
            </p:cNvSpPr>
            <p:nvPr/>
          </p:nvSpPr>
          <p:spPr bwMode="auto">
            <a:xfrm>
              <a:off x="4253" y="2457"/>
              <a:ext cx="225" cy="66"/>
            </a:xfrm>
            <a:custGeom>
              <a:avLst/>
              <a:gdLst>
                <a:gd name="T0" fmla="*/ 379 w 169"/>
                <a:gd name="T1" fmla="*/ 3 h 74"/>
                <a:gd name="T2" fmla="*/ 347 w 169"/>
                <a:gd name="T3" fmla="*/ 8 h 74"/>
                <a:gd name="T4" fmla="*/ 341 w 169"/>
                <a:gd name="T5" fmla="*/ 10 h 74"/>
                <a:gd name="T6" fmla="*/ 321 w 169"/>
                <a:gd name="T7" fmla="*/ 16 h 74"/>
                <a:gd name="T8" fmla="*/ 294 w 169"/>
                <a:gd name="T9" fmla="*/ 18 h 74"/>
                <a:gd name="T10" fmla="*/ 250 w 169"/>
                <a:gd name="T11" fmla="*/ 21 h 74"/>
                <a:gd name="T12" fmla="*/ 198 w 169"/>
                <a:gd name="T13" fmla="*/ 25 h 74"/>
                <a:gd name="T14" fmla="*/ 142 w 169"/>
                <a:gd name="T15" fmla="*/ 29 h 74"/>
                <a:gd name="T16" fmla="*/ 71 w 169"/>
                <a:gd name="T17" fmla="*/ 33 h 74"/>
                <a:gd name="T18" fmla="*/ 0 w 169"/>
                <a:gd name="T19" fmla="*/ 37 h 74"/>
                <a:gd name="T20" fmla="*/ 0 w 169"/>
                <a:gd name="T21" fmla="*/ 53 h 74"/>
                <a:gd name="T22" fmla="*/ 71 w 169"/>
                <a:gd name="T23" fmla="*/ 48 h 74"/>
                <a:gd name="T24" fmla="*/ 142 w 169"/>
                <a:gd name="T25" fmla="*/ 45 h 74"/>
                <a:gd name="T26" fmla="*/ 198 w 169"/>
                <a:gd name="T27" fmla="*/ 40 h 74"/>
                <a:gd name="T28" fmla="*/ 262 w 169"/>
                <a:gd name="T29" fmla="*/ 37 h 74"/>
                <a:gd name="T30" fmla="*/ 306 w 169"/>
                <a:gd name="T31" fmla="*/ 33 h 74"/>
                <a:gd name="T32" fmla="*/ 347 w 169"/>
                <a:gd name="T33" fmla="*/ 27 h 74"/>
                <a:gd name="T34" fmla="*/ 379 w 169"/>
                <a:gd name="T35" fmla="*/ 21 h 74"/>
                <a:gd name="T36" fmla="*/ 399 w 169"/>
                <a:gd name="T37" fmla="*/ 11 h 74"/>
                <a:gd name="T38" fmla="*/ 365 w 169"/>
                <a:gd name="T39" fmla="*/ 18 h 74"/>
                <a:gd name="T40" fmla="*/ 379 w 169"/>
                <a:gd name="T41" fmla="*/ 3 h 74"/>
                <a:gd name="T42" fmla="*/ 358 w 169"/>
                <a:gd name="T43" fmla="*/ 0 h 74"/>
                <a:gd name="T44" fmla="*/ 347 w 169"/>
                <a:gd name="T45" fmla="*/ 8 h 74"/>
                <a:gd name="T46" fmla="*/ 379 w 169"/>
                <a:gd name="T47" fmla="*/ 3 h 7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69"/>
                <a:gd name="T73" fmla="*/ 0 h 74"/>
                <a:gd name="T74" fmla="*/ 169 w 169"/>
                <a:gd name="T75" fmla="*/ 74 h 7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69" h="74">
                  <a:moveTo>
                    <a:pt x="161" y="3"/>
                  </a:moveTo>
                  <a:lnTo>
                    <a:pt x="147" y="11"/>
                  </a:lnTo>
                  <a:lnTo>
                    <a:pt x="144" y="14"/>
                  </a:lnTo>
                  <a:lnTo>
                    <a:pt x="136" y="22"/>
                  </a:lnTo>
                  <a:lnTo>
                    <a:pt x="125" y="25"/>
                  </a:lnTo>
                  <a:lnTo>
                    <a:pt x="106" y="30"/>
                  </a:lnTo>
                  <a:lnTo>
                    <a:pt x="84" y="35"/>
                  </a:lnTo>
                  <a:lnTo>
                    <a:pt x="60" y="41"/>
                  </a:lnTo>
                  <a:lnTo>
                    <a:pt x="30" y="46"/>
                  </a:lnTo>
                  <a:lnTo>
                    <a:pt x="0" y="52"/>
                  </a:lnTo>
                  <a:lnTo>
                    <a:pt x="0" y="74"/>
                  </a:lnTo>
                  <a:lnTo>
                    <a:pt x="30" y="68"/>
                  </a:lnTo>
                  <a:lnTo>
                    <a:pt x="60" y="63"/>
                  </a:lnTo>
                  <a:lnTo>
                    <a:pt x="84" y="57"/>
                  </a:lnTo>
                  <a:lnTo>
                    <a:pt x="111" y="52"/>
                  </a:lnTo>
                  <a:lnTo>
                    <a:pt x="130" y="46"/>
                  </a:lnTo>
                  <a:lnTo>
                    <a:pt x="147" y="38"/>
                  </a:lnTo>
                  <a:lnTo>
                    <a:pt x="161" y="30"/>
                  </a:lnTo>
                  <a:lnTo>
                    <a:pt x="169" y="16"/>
                  </a:lnTo>
                  <a:lnTo>
                    <a:pt x="155" y="25"/>
                  </a:lnTo>
                  <a:lnTo>
                    <a:pt x="161" y="3"/>
                  </a:lnTo>
                  <a:lnTo>
                    <a:pt x="152" y="0"/>
                  </a:lnTo>
                  <a:lnTo>
                    <a:pt x="147" y="11"/>
                  </a:lnTo>
                  <a:lnTo>
                    <a:pt x="161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30" name="Freeform 41"/>
            <p:cNvSpPr>
              <a:spLocks/>
            </p:cNvSpPr>
            <p:nvPr/>
          </p:nvSpPr>
          <p:spPr bwMode="auto">
            <a:xfrm>
              <a:off x="4971" y="2232"/>
              <a:ext cx="445" cy="115"/>
            </a:xfrm>
            <a:custGeom>
              <a:avLst/>
              <a:gdLst>
                <a:gd name="T0" fmla="*/ 773 w 335"/>
                <a:gd name="T1" fmla="*/ 0 h 128"/>
                <a:gd name="T2" fmla="*/ 773 w 335"/>
                <a:gd name="T3" fmla="*/ 0 h 128"/>
                <a:gd name="T4" fmla="*/ 715 w 335"/>
                <a:gd name="T5" fmla="*/ 5 h 128"/>
                <a:gd name="T6" fmla="*/ 638 w 335"/>
                <a:gd name="T7" fmla="*/ 12 h 128"/>
                <a:gd name="T8" fmla="*/ 530 w 335"/>
                <a:gd name="T9" fmla="*/ 18 h 128"/>
                <a:gd name="T10" fmla="*/ 421 w 335"/>
                <a:gd name="T11" fmla="*/ 28 h 128"/>
                <a:gd name="T12" fmla="*/ 300 w 335"/>
                <a:gd name="T13" fmla="*/ 38 h 128"/>
                <a:gd name="T14" fmla="*/ 185 w 335"/>
                <a:gd name="T15" fmla="*/ 49 h 128"/>
                <a:gd name="T16" fmla="*/ 81 w 335"/>
                <a:gd name="T17" fmla="*/ 66 h 128"/>
                <a:gd name="T18" fmla="*/ 0 w 335"/>
                <a:gd name="T19" fmla="*/ 82 h 128"/>
                <a:gd name="T20" fmla="*/ 27 w 335"/>
                <a:gd name="T21" fmla="*/ 93 h 128"/>
                <a:gd name="T22" fmla="*/ 108 w 335"/>
                <a:gd name="T23" fmla="*/ 77 h 128"/>
                <a:gd name="T24" fmla="*/ 198 w 335"/>
                <a:gd name="T25" fmla="*/ 66 h 128"/>
                <a:gd name="T26" fmla="*/ 312 w 335"/>
                <a:gd name="T27" fmla="*/ 53 h 128"/>
                <a:gd name="T28" fmla="*/ 434 w 335"/>
                <a:gd name="T29" fmla="*/ 44 h 128"/>
                <a:gd name="T30" fmla="*/ 543 w 335"/>
                <a:gd name="T31" fmla="*/ 34 h 128"/>
                <a:gd name="T32" fmla="*/ 638 w 335"/>
                <a:gd name="T33" fmla="*/ 28 h 128"/>
                <a:gd name="T34" fmla="*/ 729 w 335"/>
                <a:gd name="T35" fmla="*/ 22 h 128"/>
                <a:gd name="T36" fmla="*/ 785 w 335"/>
                <a:gd name="T37" fmla="*/ 16 h 128"/>
                <a:gd name="T38" fmla="*/ 785 w 335"/>
                <a:gd name="T39" fmla="*/ 16 h 128"/>
                <a:gd name="T40" fmla="*/ 773 w 335"/>
                <a:gd name="T41" fmla="*/ 0 h 12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5"/>
                <a:gd name="T64" fmla="*/ 0 h 128"/>
                <a:gd name="T65" fmla="*/ 335 w 335"/>
                <a:gd name="T66" fmla="*/ 128 h 12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5" h="128">
                  <a:moveTo>
                    <a:pt x="330" y="0"/>
                  </a:moveTo>
                  <a:lnTo>
                    <a:pt x="330" y="0"/>
                  </a:lnTo>
                  <a:lnTo>
                    <a:pt x="305" y="8"/>
                  </a:lnTo>
                  <a:lnTo>
                    <a:pt x="272" y="17"/>
                  </a:lnTo>
                  <a:lnTo>
                    <a:pt x="226" y="25"/>
                  </a:lnTo>
                  <a:lnTo>
                    <a:pt x="180" y="38"/>
                  </a:lnTo>
                  <a:lnTo>
                    <a:pt x="128" y="52"/>
                  </a:lnTo>
                  <a:lnTo>
                    <a:pt x="79" y="68"/>
                  </a:lnTo>
                  <a:lnTo>
                    <a:pt x="35" y="90"/>
                  </a:lnTo>
                  <a:lnTo>
                    <a:pt x="0" y="112"/>
                  </a:lnTo>
                  <a:lnTo>
                    <a:pt x="11" y="128"/>
                  </a:lnTo>
                  <a:lnTo>
                    <a:pt x="46" y="107"/>
                  </a:lnTo>
                  <a:lnTo>
                    <a:pt x="84" y="90"/>
                  </a:lnTo>
                  <a:lnTo>
                    <a:pt x="133" y="74"/>
                  </a:lnTo>
                  <a:lnTo>
                    <a:pt x="185" y="60"/>
                  </a:lnTo>
                  <a:lnTo>
                    <a:pt x="232" y="47"/>
                  </a:lnTo>
                  <a:lnTo>
                    <a:pt x="272" y="38"/>
                  </a:lnTo>
                  <a:lnTo>
                    <a:pt x="311" y="30"/>
                  </a:lnTo>
                  <a:lnTo>
                    <a:pt x="335" y="22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31" name="Freeform 42"/>
            <p:cNvSpPr>
              <a:spLocks/>
            </p:cNvSpPr>
            <p:nvPr/>
          </p:nvSpPr>
          <p:spPr bwMode="auto">
            <a:xfrm>
              <a:off x="5410" y="2125"/>
              <a:ext cx="151" cy="127"/>
            </a:xfrm>
            <a:custGeom>
              <a:avLst/>
              <a:gdLst>
                <a:gd name="T0" fmla="*/ 201 w 114"/>
                <a:gd name="T1" fmla="*/ 8 h 142"/>
                <a:gd name="T2" fmla="*/ 216 w 114"/>
                <a:gd name="T3" fmla="*/ 18 h 142"/>
                <a:gd name="T4" fmla="*/ 209 w 114"/>
                <a:gd name="T5" fmla="*/ 30 h 142"/>
                <a:gd name="T6" fmla="*/ 191 w 114"/>
                <a:gd name="T7" fmla="*/ 41 h 142"/>
                <a:gd name="T8" fmla="*/ 158 w 114"/>
                <a:gd name="T9" fmla="*/ 55 h 142"/>
                <a:gd name="T10" fmla="*/ 126 w 114"/>
                <a:gd name="T11" fmla="*/ 64 h 142"/>
                <a:gd name="T12" fmla="*/ 77 w 114"/>
                <a:gd name="T13" fmla="*/ 74 h 142"/>
                <a:gd name="T14" fmla="*/ 30 w 114"/>
                <a:gd name="T15" fmla="*/ 82 h 142"/>
                <a:gd name="T16" fmla="*/ 0 w 114"/>
                <a:gd name="T17" fmla="*/ 86 h 142"/>
                <a:gd name="T18" fmla="*/ 12 w 114"/>
                <a:gd name="T19" fmla="*/ 102 h 142"/>
                <a:gd name="T20" fmla="*/ 56 w 114"/>
                <a:gd name="T21" fmla="*/ 94 h 142"/>
                <a:gd name="T22" fmla="*/ 101 w 114"/>
                <a:gd name="T23" fmla="*/ 86 h 142"/>
                <a:gd name="T24" fmla="*/ 151 w 114"/>
                <a:gd name="T25" fmla="*/ 77 h 142"/>
                <a:gd name="T26" fmla="*/ 195 w 114"/>
                <a:gd name="T27" fmla="*/ 63 h 142"/>
                <a:gd name="T28" fmla="*/ 228 w 114"/>
                <a:gd name="T29" fmla="*/ 49 h 142"/>
                <a:gd name="T30" fmla="*/ 260 w 114"/>
                <a:gd name="T31" fmla="*/ 34 h 142"/>
                <a:gd name="T32" fmla="*/ 265 w 114"/>
                <a:gd name="T33" fmla="*/ 18 h 142"/>
                <a:gd name="T34" fmla="*/ 238 w 114"/>
                <a:gd name="T35" fmla="*/ 0 h 142"/>
                <a:gd name="T36" fmla="*/ 201 w 114"/>
                <a:gd name="T37" fmla="*/ 8 h 14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4"/>
                <a:gd name="T58" fmla="*/ 0 h 142"/>
                <a:gd name="T59" fmla="*/ 114 w 114"/>
                <a:gd name="T60" fmla="*/ 142 h 14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4" h="142">
                  <a:moveTo>
                    <a:pt x="87" y="11"/>
                  </a:moveTo>
                  <a:lnTo>
                    <a:pt x="93" y="25"/>
                  </a:lnTo>
                  <a:lnTo>
                    <a:pt x="90" y="41"/>
                  </a:lnTo>
                  <a:lnTo>
                    <a:pt x="82" y="57"/>
                  </a:lnTo>
                  <a:lnTo>
                    <a:pt x="68" y="77"/>
                  </a:lnTo>
                  <a:lnTo>
                    <a:pt x="54" y="90"/>
                  </a:lnTo>
                  <a:lnTo>
                    <a:pt x="33" y="104"/>
                  </a:lnTo>
                  <a:lnTo>
                    <a:pt x="13" y="115"/>
                  </a:lnTo>
                  <a:lnTo>
                    <a:pt x="0" y="120"/>
                  </a:lnTo>
                  <a:lnTo>
                    <a:pt x="5" y="142"/>
                  </a:lnTo>
                  <a:lnTo>
                    <a:pt x="24" y="131"/>
                  </a:lnTo>
                  <a:lnTo>
                    <a:pt x="43" y="120"/>
                  </a:lnTo>
                  <a:lnTo>
                    <a:pt x="65" y="107"/>
                  </a:lnTo>
                  <a:lnTo>
                    <a:pt x="84" y="87"/>
                  </a:lnTo>
                  <a:lnTo>
                    <a:pt x="98" y="68"/>
                  </a:lnTo>
                  <a:lnTo>
                    <a:pt x="112" y="47"/>
                  </a:lnTo>
                  <a:lnTo>
                    <a:pt x="114" y="25"/>
                  </a:lnTo>
                  <a:lnTo>
                    <a:pt x="103" y="0"/>
                  </a:lnTo>
                  <a:lnTo>
                    <a:pt x="87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32" name="Freeform 43"/>
            <p:cNvSpPr>
              <a:spLocks/>
            </p:cNvSpPr>
            <p:nvPr/>
          </p:nvSpPr>
          <p:spPr bwMode="auto">
            <a:xfrm>
              <a:off x="5406" y="1987"/>
              <a:ext cx="123" cy="175"/>
            </a:xfrm>
            <a:custGeom>
              <a:avLst/>
              <a:gdLst>
                <a:gd name="T0" fmla="*/ 20 w 93"/>
                <a:gd name="T1" fmla="*/ 13 h 196"/>
                <a:gd name="T2" fmla="*/ 33 w 93"/>
                <a:gd name="T3" fmla="*/ 16 h 196"/>
                <a:gd name="T4" fmla="*/ 87 w 93"/>
                <a:gd name="T5" fmla="*/ 19 h 196"/>
                <a:gd name="T6" fmla="*/ 128 w 93"/>
                <a:gd name="T7" fmla="*/ 25 h 196"/>
                <a:gd name="T8" fmla="*/ 157 w 93"/>
                <a:gd name="T9" fmla="*/ 35 h 196"/>
                <a:gd name="T10" fmla="*/ 164 w 93"/>
                <a:gd name="T11" fmla="*/ 48 h 196"/>
                <a:gd name="T12" fmla="*/ 157 w 93"/>
                <a:gd name="T13" fmla="*/ 65 h 196"/>
                <a:gd name="T14" fmla="*/ 138 w 93"/>
                <a:gd name="T15" fmla="*/ 86 h 196"/>
                <a:gd name="T16" fmla="*/ 83 w 93"/>
                <a:gd name="T17" fmla="*/ 104 h 196"/>
                <a:gd name="T18" fmla="*/ 0 w 93"/>
                <a:gd name="T19" fmla="*/ 129 h 196"/>
                <a:gd name="T20" fmla="*/ 26 w 93"/>
                <a:gd name="T21" fmla="*/ 139 h 196"/>
                <a:gd name="T22" fmla="*/ 120 w 93"/>
                <a:gd name="T23" fmla="*/ 116 h 196"/>
                <a:gd name="T24" fmla="*/ 177 w 93"/>
                <a:gd name="T25" fmla="*/ 93 h 196"/>
                <a:gd name="T26" fmla="*/ 208 w 93"/>
                <a:gd name="T27" fmla="*/ 71 h 196"/>
                <a:gd name="T28" fmla="*/ 216 w 93"/>
                <a:gd name="T29" fmla="*/ 48 h 196"/>
                <a:gd name="T30" fmla="*/ 196 w 93"/>
                <a:gd name="T31" fmla="*/ 27 h 196"/>
                <a:gd name="T32" fmla="*/ 152 w 93"/>
                <a:gd name="T33" fmla="*/ 13 h 196"/>
                <a:gd name="T34" fmla="*/ 102 w 93"/>
                <a:gd name="T35" fmla="*/ 4 h 196"/>
                <a:gd name="T36" fmla="*/ 33 w 93"/>
                <a:gd name="T37" fmla="*/ 0 h 196"/>
                <a:gd name="T38" fmla="*/ 44 w 93"/>
                <a:gd name="T39" fmla="*/ 2 h 196"/>
                <a:gd name="T40" fmla="*/ 20 w 93"/>
                <a:gd name="T41" fmla="*/ 13 h 196"/>
                <a:gd name="T42" fmla="*/ 26 w 93"/>
                <a:gd name="T43" fmla="*/ 16 h 196"/>
                <a:gd name="T44" fmla="*/ 33 w 93"/>
                <a:gd name="T45" fmla="*/ 16 h 196"/>
                <a:gd name="T46" fmla="*/ 20 w 93"/>
                <a:gd name="T47" fmla="*/ 13 h 19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3"/>
                <a:gd name="T73" fmla="*/ 0 h 196"/>
                <a:gd name="T74" fmla="*/ 93 w 93"/>
                <a:gd name="T75" fmla="*/ 196 h 19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3" h="196">
                  <a:moveTo>
                    <a:pt x="8" y="19"/>
                  </a:moveTo>
                  <a:lnTo>
                    <a:pt x="14" y="22"/>
                  </a:lnTo>
                  <a:lnTo>
                    <a:pt x="38" y="27"/>
                  </a:lnTo>
                  <a:lnTo>
                    <a:pt x="55" y="35"/>
                  </a:lnTo>
                  <a:lnTo>
                    <a:pt x="68" y="49"/>
                  </a:lnTo>
                  <a:lnTo>
                    <a:pt x="71" y="68"/>
                  </a:lnTo>
                  <a:lnTo>
                    <a:pt x="68" y="92"/>
                  </a:lnTo>
                  <a:lnTo>
                    <a:pt x="60" y="120"/>
                  </a:lnTo>
                  <a:lnTo>
                    <a:pt x="36" y="147"/>
                  </a:lnTo>
                  <a:lnTo>
                    <a:pt x="0" y="180"/>
                  </a:lnTo>
                  <a:lnTo>
                    <a:pt x="11" y="196"/>
                  </a:lnTo>
                  <a:lnTo>
                    <a:pt x="52" y="163"/>
                  </a:lnTo>
                  <a:lnTo>
                    <a:pt x="76" y="131"/>
                  </a:lnTo>
                  <a:lnTo>
                    <a:pt x="90" y="98"/>
                  </a:lnTo>
                  <a:lnTo>
                    <a:pt x="93" y="68"/>
                  </a:lnTo>
                  <a:lnTo>
                    <a:pt x="85" y="38"/>
                  </a:lnTo>
                  <a:lnTo>
                    <a:pt x="66" y="19"/>
                  </a:lnTo>
                  <a:lnTo>
                    <a:pt x="44" y="5"/>
                  </a:lnTo>
                  <a:lnTo>
                    <a:pt x="14" y="0"/>
                  </a:lnTo>
                  <a:lnTo>
                    <a:pt x="19" y="2"/>
                  </a:lnTo>
                  <a:lnTo>
                    <a:pt x="8" y="19"/>
                  </a:lnTo>
                  <a:lnTo>
                    <a:pt x="11" y="22"/>
                  </a:lnTo>
                  <a:lnTo>
                    <a:pt x="14" y="22"/>
                  </a:lnTo>
                  <a:lnTo>
                    <a:pt x="8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33" name="Freeform 44"/>
            <p:cNvSpPr>
              <a:spLocks/>
            </p:cNvSpPr>
            <p:nvPr/>
          </p:nvSpPr>
          <p:spPr bwMode="auto">
            <a:xfrm>
              <a:off x="4851" y="1609"/>
              <a:ext cx="580" cy="395"/>
            </a:xfrm>
            <a:custGeom>
              <a:avLst/>
              <a:gdLst>
                <a:gd name="T0" fmla="*/ 0 w 436"/>
                <a:gd name="T1" fmla="*/ 12 h 442"/>
                <a:gd name="T2" fmla="*/ 0 w 436"/>
                <a:gd name="T3" fmla="*/ 12 h 442"/>
                <a:gd name="T4" fmla="*/ 145 w 436"/>
                <a:gd name="T5" fmla="*/ 55 h 442"/>
                <a:gd name="T6" fmla="*/ 287 w 436"/>
                <a:gd name="T7" fmla="*/ 97 h 442"/>
                <a:gd name="T8" fmla="*/ 423 w 436"/>
                <a:gd name="T9" fmla="*/ 139 h 442"/>
                <a:gd name="T10" fmla="*/ 551 w 436"/>
                <a:gd name="T11" fmla="*/ 183 h 442"/>
                <a:gd name="T12" fmla="*/ 665 w 436"/>
                <a:gd name="T13" fmla="*/ 222 h 442"/>
                <a:gd name="T14" fmla="*/ 782 w 436"/>
                <a:gd name="T15" fmla="*/ 259 h 442"/>
                <a:gd name="T16" fmla="*/ 899 w 436"/>
                <a:gd name="T17" fmla="*/ 290 h 442"/>
                <a:gd name="T18" fmla="*/ 1000 w 436"/>
                <a:gd name="T19" fmla="*/ 315 h 442"/>
                <a:gd name="T20" fmla="*/ 1027 w 436"/>
                <a:gd name="T21" fmla="*/ 304 h 442"/>
                <a:gd name="T22" fmla="*/ 926 w 436"/>
                <a:gd name="T23" fmla="*/ 279 h 442"/>
                <a:gd name="T24" fmla="*/ 821 w 436"/>
                <a:gd name="T25" fmla="*/ 247 h 442"/>
                <a:gd name="T26" fmla="*/ 706 w 436"/>
                <a:gd name="T27" fmla="*/ 211 h 442"/>
                <a:gd name="T28" fmla="*/ 591 w 436"/>
                <a:gd name="T29" fmla="*/ 171 h 442"/>
                <a:gd name="T30" fmla="*/ 462 w 436"/>
                <a:gd name="T31" fmla="*/ 129 h 442"/>
                <a:gd name="T32" fmla="*/ 327 w 436"/>
                <a:gd name="T33" fmla="*/ 86 h 442"/>
                <a:gd name="T34" fmla="*/ 186 w 436"/>
                <a:gd name="T35" fmla="*/ 43 h 442"/>
                <a:gd name="T36" fmla="*/ 27 w 436"/>
                <a:gd name="T37" fmla="*/ 0 h 442"/>
                <a:gd name="T38" fmla="*/ 27 w 436"/>
                <a:gd name="T39" fmla="*/ 0 h 442"/>
                <a:gd name="T40" fmla="*/ 0 w 436"/>
                <a:gd name="T41" fmla="*/ 12 h 44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36"/>
                <a:gd name="T64" fmla="*/ 0 h 442"/>
                <a:gd name="T65" fmla="*/ 436 w 436"/>
                <a:gd name="T66" fmla="*/ 442 h 44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36" h="442">
                  <a:moveTo>
                    <a:pt x="0" y="16"/>
                  </a:moveTo>
                  <a:lnTo>
                    <a:pt x="0" y="16"/>
                  </a:lnTo>
                  <a:lnTo>
                    <a:pt x="62" y="76"/>
                  </a:lnTo>
                  <a:lnTo>
                    <a:pt x="122" y="136"/>
                  </a:lnTo>
                  <a:lnTo>
                    <a:pt x="180" y="196"/>
                  </a:lnTo>
                  <a:lnTo>
                    <a:pt x="234" y="256"/>
                  </a:lnTo>
                  <a:lnTo>
                    <a:pt x="283" y="311"/>
                  </a:lnTo>
                  <a:lnTo>
                    <a:pt x="332" y="363"/>
                  </a:lnTo>
                  <a:lnTo>
                    <a:pt x="382" y="406"/>
                  </a:lnTo>
                  <a:lnTo>
                    <a:pt x="425" y="442"/>
                  </a:lnTo>
                  <a:lnTo>
                    <a:pt x="436" y="425"/>
                  </a:lnTo>
                  <a:lnTo>
                    <a:pt x="393" y="390"/>
                  </a:lnTo>
                  <a:lnTo>
                    <a:pt x="349" y="346"/>
                  </a:lnTo>
                  <a:lnTo>
                    <a:pt x="300" y="295"/>
                  </a:lnTo>
                  <a:lnTo>
                    <a:pt x="251" y="240"/>
                  </a:lnTo>
                  <a:lnTo>
                    <a:pt x="196" y="180"/>
                  </a:lnTo>
                  <a:lnTo>
                    <a:pt x="139" y="120"/>
                  </a:lnTo>
                  <a:lnTo>
                    <a:pt x="79" y="60"/>
                  </a:lnTo>
                  <a:lnTo>
                    <a:pt x="11" y="0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34" name="Freeform 45"/>
            <p:cNvSpPr>
              <a:spLocks/>
            </p:cNvSpPr>
            <p:nvPr/>
          </p:nvSpPr>
          <p:spPr bwMode="auto">
            <a:xfrm>
              <a:off x="4050" y="1402"/>
              <a:ext cx="816" cy="221"/>
            </a:xfrm>
            <a:custGeom>
              <a:avLst/>
              <a:gdLst>
                <a:gd name="T0" fmla="*/ 0 w 614"/>
                <a:gd name="T1" fmla="*/ 18 h 248"/>
                <a:gd name="T2" fmla="*/ 0 w 614"/>
                <a:gd name="T3" fmla="*/ 18 h 248"/>
                <a:gd name="T4" fmla="*/ 108 w 614"/>
                <a:gd name="T5" fmla="*/ 16 h 248"/>
                <a:gd name="T6" fmla="*/ 219 w 614"/>
                <a:gd name="T7" fmla="*/ 18 h 248"/>
                <a:gd name="T8" fmla="*/ 320 w 614"/>
                <a:gd name="T9" fmla="*/ 20 h 248"/>
                <a:gd name="T10" fmla="*/ 423 w 614"/>
                <a:gd name="T11" fmla="*/ 23 h 248"/>
                <a:gd name="T12" fmla="*/ 512 w 614"/>
                <a:gd name="T13" fmla="*/ 29 h 248"/>
                <a:gd name="T14" fmla="*/ 607 w 614"/>
                <a:gd name="T15" fmla="*/ 37 h 248"/>
                <a:gd name="T16" fmla="*/ 704 w 614"/>
                <a:gd name="T17" fmla="*/ 47 h 248"/>
                <a:gd name="T18" fmla="*/ 793 w 614"/>
                <a:gd name="T19" fmla="*/ 55 h 248"/>
                <a:gd name="T20" fmla="*/ 870 w 614"/>
                <a:gd name="T21" fmla="*/ 69 h 248"/>
                <a:gd name="T22" fmla="*/ 954 w 614"/>
                <a:gd name="T23" fmla="*/ 79 h 248"/>
                <a:gd name="T24" fmla="*/ 1037 w 614"/>
                <a:gd name="T25" fmla="*/ 93 h 248"/>
                <a:gd name="T26" fmla="*/ 1120 w 614"/>
                <a:gd name="T27" fmla="*/ 108 h 248"/>
                <a:gd name="T28" fmla="*/ 1197 w 614"/>
                <a:gd name="T29" fmla="*/ 124 h 248"/>
                <a:gd name="T30" fmla="*/ 1276 w 614"/>
                <a:gd name="T31" fmla="*/ 141 h 248"/>
                <a:gd name="T32" fmla="*/ 1346 w 614"/>
                <a:gd name="T33" fmla="*/ 159 h 248"/>
                <a:gd name="T34" fmla="*/ 1415 w 614"/>
                <a:gd name="T35" fmla="*/ 176 h 248"/>
                <a:gd name="T36" fmla="*/ 1441 w 614"/>
                <a:gd name="T37" fmla="*/ 164 h 248"/>
                <a:gd name="T38" fmla="*/ 1370 w 614"/>
                <a:gd name="T39" fmla="*/ 147 h 248"/>
                <a:gd name="T40" fmla="*/ 1300 w 614"/>
                <a:gd name="T41" fmla="*/ 129 h 248"/>
                <a:gd name="T42" fmla="*/ 1223 w 614"/>
                <a:gd name="T43" fmla="*/ 113 h 248"/>
                <a:gd name="T44" fmla="*/ 1147 w 614"/>
                <a:gd name="T45" fmla="*/ 97 h 248"/>
                <a:gd name="T46" fmla="*/ 1063 w 614"/>
                <a:gd name="T47" fmla="*/ 81 h 248"/>
                <a:gd name="T48" fmla="*/ 978 w 614"/>
                <a:gd name="T49" fmla="*/ 69 h 248"/>
                <a:gd name="T50" fmla="*/ 897 w 614"/>
                <a:gd name="T51" fmla="*/ 53 h 248"/>
                <a:gd name="T52" fmla="*/ 807 w 614"/>
                <a:gd name="T53" fmla="*/ 41 h 248"/>
                <a:gd name="T54" fmla="*/ 715 w 614"/>
                <a:gd name="T55" fmla="*/ 31 h 248"/>
                <a:gd name="T56" fmla="*/ 619 w 614"/>
                <a:gd name="T57" fmla="*/ 21 h 248"/>
                <a:gd name="T58" fmla="*/ 522 w 614"/>
                <a:gd name="T59" fmla="*/ 13 h 248"/>
                <a:gd name="T60" fmla="*/ 423 w 614"/>
                <a:gd name="T61" fmla="*/ 8 h 248"/>
                <a:gd name="T62" fmla="*/ 320 w 614"/>
                <a:gd name="T63" fmla="*/ 4 h 248"/>
                <a:gd name="T64" fmla="*/ 219 w 614"/>
                <a:gd name="T65" fmla="*/ 3 h 248"/>
                <a:gd name="T66" fmla="*/ 108 w 614"/>
                <a:gd name="T67" fmla="*/ 0 h 248"/>
                <a:gd name="T68" fmla="*/ 0 w 614"/>
                <a:gd name="T69" fmla="*/ 3 h 248"/>
                <a:gd name="T70" fmla="*/ 0 w 614"/>
                <a:gd name="T71" fmla="*/ 3 h 248"/>
                <a:gd name="T72" fmla="*/ 0 w 614"/>
                <a:gd name="T73" fmla="*/ 18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14"/>
                <a:gd name="T112" fmla="*/ 0 h 248"/>
                <a:gd name="T113" fmla="*/ 614 w 614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14" h="248">
                  <a:moveTo>
                    <a:pt x="0" y="25"/>
                  </a:moveTo>
                  <a:lnTo>
                    <a:pt x="0" y="25"/>
                  </a:lnTo>
                  <a:lnTo>
                    <a:pt x="46" y="22"/>
                  </a:lnTo>
                  <a:lnTo>
                    <a:pt x="93" y="25"/>
                  </a:lnTo>
                  <a:lnTo>
                    <a:pt x="136" y="28"/>
                  </a:lnTo>
                  <a:lnTo>
                    <a:pt x="180" y="33"/>
                  </a:lnTo>
                  <a:lnTo>
                    <a:pt x="218" y="41"/>
                  </a:lnTo>
                  <a:lnTo>
                    <a:pt x="259" y="52"/>
                  </a:lnTo>
                  <a:lnTo>
                    <a:pt x="300" y="66"/>
                  </a:lnTo>
                  <a:lnTo>
                    <a:pt x="338" y="79"/>
                  </a:lnTo>
                  <a:lnTo>
                    <a:pt x="371" y="96"/>
                  </a:lnTo>
                  <a:lnTo>
                    <a:pt x="406" y="112"/>
                  </a:lnTo>
                  <a:lnTo>
                    <a:pt x="442" y="131"/>
                  </a:lnTo>
                  <a:lnTo>
                    <a:pt x="477" y="153"/>
                  </a:lnTo>
                  <a:lnTo>
                    <a:pt x="510" y="175"/>
                  </a:lnTo>
                  <a:lnTo>
                    <a:pt x="543" y="199"/>
                  </a:lnTo>
                  <a:lnTo>
                    <a:pt x="573" y="224"/>
                  </a:lnTo>
                  <a:lnTo>
                    <a:pt x="603" y="248"/>
                  </a:lnTo>
                  <a:lnTo>
                    <a:pt x="614" y="232"/>
                  </a:lnTo>
                  <a:lnTo>
                    <a:pt x="584" y="208"/>
                  </a:lnTo>
                  <a:lnTo>
                    <a:pt x="554" y="183"/>
                  </a:lnTo>
                  <a:lnTo>
                    <a:pt x="521" y="159"/>
                  </a:lnTo>
                  <a:lnTo>
                    <a:pt x="488" y="137"/>
                  </a:lnTo>
                  <a:lnTo>
                    <a:pt x="453" y="115"/>
                  </a:lnTo>
                  <a:lnTo>
                    <a:pt x="417" y="96"/>
                  </a:lnTo>
                  <a:lnTo>
                    <a:pt x="382" y="74"/>
                  </a:lnTo>
                  <a:lnTo>
                    <a:pt x="344" y="58"/>
                  </a:lnTo>
                  <a:lnTo>
                    <a:pt x="305" y="44"/>
                  </a:lnTo>
                  <a:lnTo>
                    <a:pt x="264" y="30"/>
                  </a:lnTo>
                  <a:lnTo>
                    <a:pt x="223" y="19"/>
                  </a:lnTo>
                  <a:lnTo>
                    <a:pt x="180" y="11"/>
                  </a:lnTo>
                  <a:lnTo>
                    <a:pt x="136" y="6"/>
                  </a:lnTo>
                  <a:lnTo>
                    <a:pt x="93" y="3"/>
                  </a:lnTo>
                  <a:lnTo>
                    <a:pt x="46" y="0"/>
                  </a:lnTo>
                  <a:lnTo>
                    <a:pt x="0" y="3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  <p:sp>
          <p:nvSpPr>
            <p:cNvPr id="35" name="Freeform 46"/>
            <p:cNvSpPr>
              <a:spLocks/>
            </p:cNvSpPr>
            <p:nvPr/>
          </p:nvSpPr>
          <p:spPr bwMode="auto">
            <a:xfrm>
              <a:off x="4056" y="1870"/>
              <a:ext cx="302" cy="555"/>
            </a:xfrm>
            <a:custGeom>
              <a:avLst/>
              <a:gdLst>
                <a:gd name="T0" fmla="*/ 535 w 227"/>
                <a:gd name="T1" fmla="*/ 426 h 622"/>
                <a:gd name="T2" fmla="*/ 443 w 227"/>
                <a:gd name="T3" fmla="*/ 409 h 622"/>
                <a:gd name="T4" fmla="*/ 349 w 227"/>
                <a:gd name="T5" fmla="*/ 381 h 622"/>
                <a:gd name="T6" fmla="*/ 251 w 227"/>
                <a:gd name="T7" fmla="*/ 341 h 622"/>
                <a:gd name="T8" fmla="*/ 166 w 227"/>
                <a:gd name="T9" fmla="*/ 291 h 622"/>
                <a:gd name="T10" fmla="*/ 97 w 227"/>
                <a:gd name="T11" fmla="*/ 230 h 622"/>
                <a:gd name="T12" fmla="*/ 59 w 227"/>
                <a:gd name="T13" fmla="*/ 165 h 622"/>
                <a:gd name="T14" fmla="*/ 52 w 227"/>
                <a:gd name="T15" fmla="*/ 87 h 622"/>
                <a:gd name="T16" fmla="*/ 97 w 227"/>
                <a:gd name="T17" fmla="*/ 4 h 622"/>
                <a:gd name="T18" fmla="*/ 44 w 227"/>
                <a:gd name="T19" fmla="*/ 0 h 622"/>
                <a:gd name="T20" fmla="*/ 0 w 227"/>
                <a:gd name="T21" fmla="*/ 87 h 622"/>
                <a:gd name="T22" fmla="*/ 7 w 227"/>
                <a:gd name="T23" fmla="*/ 165 h 622"/>
                <a:gd name="T24" fmla="*/ 44 w 227"/>
                <a:gd name="T25" fmla="*/ 234 h 622"/>
                <a:gd name="T26" fmla="*/ 114 w 227"/>
                <a:gd name="T27" fmla="*/ 294 h 622"/>
                <a:gd name="T28" fmla="*/ 213 w 227"/>
                <a:gd name="T29" fmla="*/ 349 h 622"/>
                <a:gd name="T30" fmla="*/ 307 w 227"/>
                <a:gd name="T31" fmla="*/ 389 h 622"/>
                <a:gd name="T32" fmla="*/ 419 w 227"/>
                <a:gd name="T33" fmla="*/ 420 h 622"/>
                <a:gd name="T34" fmla="*/ 508 w 227"/>
                <a:gd name="T35" fmla="*/ 442 h 622"/>
                <a:gd name="T36" fmla="*/ 535 w 227"/>
                <a:gd name="T37" fmla="*/ 426 h 62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7"/>
                <a:gd name="T58" fmla="*/ 0 h 622"/>
                <a:gd name="T59" fmla="*/ 227 w 227"/>
                <a:gd name="T60" fmla="*/ 622 h 62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7" h="622">
                  <a:moveTo>
                    <a:pt x="227" y="600"/>
                  </a:moveTo>
                  <a:lnTo>
                    <a:pt x="188" y="575"/>
                  </a:lnTo>
                  <a:lnTo>
                    <a:pt x="148" y="537"/>
                  </a:lnTo>
                  <a:lnTo>
                    <a:pt x="107" y="480"/>
                  </a:lnTo>
                  <a:lnTo>
                    <a:pt x="71" y="409"/>
                  </a:lnTo>
                  <a:lnTo>
                    <a:pt x="41" y="324"/>
                  </a:lnTo>
                  <a:lnTo>
                    <a:pt x="25" y="232"/>
                  </a:lnTo>
                  <a:lnTo>
                    <a:pt x="22" y="123"/>
                  </a:lnTo>
                  <a:lnTo>
                    <a:pt x="41" y="5"/>
                  </a:lnTo>
                  <a:lnTo>
                    <a:pt x="19" y="0"/>
                  </a:lnTo>
                  <a:lnTo>
                    <a:pt x="0" y="123"/>
                  </a:lnTo>
                  <a:lnTo>
                    <a:pt x="3" y="232"/>
                  </a:lnTo>
                  <a:lnTo>
                    <a:pt x="19" y="330"/>
                  </a:lnTo>
                  <a:lnTo>
                    <a:pt x="49" y="414"/>
                  </a:lnTo>
                  <a:lnTo>
                    <a:pt x="90" y="491"/>
                  </a:lnTo>
                  <a:lnTo>
                    <a:pt x="131" y="548"/>
                  </a:lnTo>
                  <a:lnTo>
                    <a:pt x="178" y="592"/>
                  </a:lnTo>
                  <a:lnTo>
                    <a:pt x="216" y="622"/>
                  </a:lnTo>
                  <a:lnTo>
                    <a:pt x="227" y="60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r"/>
              <a:endParaRPr lang="en-US" sz="700" b="1">
                <a:solidFill>
                  <a:schemeClr val="tx2"/>
                </a:solidFill>
              </a:endParaRPr>
            </a:p>
          </p:txBody>
        </p:sp>
      </p:grpSp>
      <p:sp>
        <p:nvSpPr>
          <p:cNvPr id="36" name="Line 47"/>
          <p:cNvSpPr>
            <a:spLocks noChangeShapeType="1"/>
          </p:cNvSpPr>
          <p:nvPr/>
        </p:nvSpPr>
        <p:spPr bwMode="auto">
          <a:xfrm flipH="1">
            <a:off x="1320800" y="3767138"/>
            <a:ext cx="6934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37" name="Rectangle 48"/>
          <p:cNvSpPr>
            <a:spLocks noChangeArrowheads="1"/>
          </p:cNvSpPr>
          <p:nvPr/>
        </p:nvSpPr>
        <p:spPr bwMode="auto">
          <a:xfrm>
            <a:off x="7181852" y="3163888"/>
            <a:ext cx="1991519" cy="1085850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000" b="1"/>
              <a:t>Problem </a:t>
            </a:r>
          </a:p>
        </p:txBody>
      </p:sp>
      <p:sp>
        <p:nvSpPr>
          <p:cNvPr id="38" name="Line 49"/>
          <p:cNvSpPr>
            <a:spLocks noChangeShapeType="1"/>
          </p:cNvSpPr>
          <p:nvPr/>
        </p:nvSpPr>
        <p:spPr bwMode="auto">
          <a:xfrm flipH="1" flipV="1">
            <a:off x="2144583" y="2159000"/>
            <a:ext cx="827219" cy="1608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39" name="Line 50"/>
          <p:cNvSpPr>
            <a:spLocks noChangeShapeType="1"/>
          </p:cNvSpPr>
          <p:nvPr/>
        </p:nvSpPr>
        <p:spPr bwMode="auto">
          <a:xfrm flipH="1">
            <a:off x="2144583" y="3767141"/>
            <a:ext cx="827219" cy="1533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40" name="Text Box 51"/>
          <p:cNvSpPr txBox="1">
            <a:spLocks noChangeArrowheads="1"/>
          </p:cNvSpPr>
          <p:nvPr/>
        </p:nvSpPr>
        <p:spPr bwMode="auto">
          <a:xfrm>
            <a:off x="1145381" y="1671641"/>
            <a:ext cx="1816100" cy="376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Man</a:t>
            </a:r>
          </a:p>
        </p:txBody>
      </p:sp>
      <p:sp>
        <p:nvSpPr>
          <p:cNvPr id="41" name="Text Box 52"/>
          <p:cNvSpPr txBox="1">
            <a:spLocks noChangeArrowheads="1"/>
          </p:cNvSpPr>
          <p:nvPr/>
        </p:nvSpPr>
        <p:spPr bwMode="auto">
          <a:xfrm>
            <a:off x="5107781" y="1657350"/>
            <a:ext cx="1816100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Method</a:t>
            </a:r>
          </a:p>
        </p:txBody>
      </p:sp>
      <p:sp>
        <p:nvSpPr>
          <p:cNvPr id="42" name="Text Box 53"/>
          <p:cNvSpPr txBox="1">
            <a:spLocks noChangeArrowheads="1"/>
          </p:cNvSpPr>
          <p:nvPr/>
        </p:nvSpPr>
        <p:spPr bwMode="auto">
          <a:xfrm>
            <a:off x="5200650" y="5395916"/>
            <a:ext cx="1816100" cy="37623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Material</a:t>
            </a:r>
          </a:p>
        </p:txBody>
      </p:sp>
      <p:sp>
        <p:nvSpPr>
          <p:cNvPr id="43" name="Text Box 54"/>
          <p:cNvSpPr txBox="1">
            <a:spLocks noChangeArrowheads="1"/>
          </p:cNvSpPr>
          <p:nvPr/>
        </p:nvSpPr>
        <p:spPr bwMode="auto">
          <a:xfrm>
            <a:off x="3126581" y="1657350"/>
            <a:ext cx="1816100" cy="3762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Machine</a:t>
            </a:r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2641600" y="5395913"/>
            <a:ext cx="2476500" cy="36933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Measurement</a:t>
            </a:r>
          </a:p>
        </p:txBody>
      </p:sp>
      <p:sp>
        <p:nvSpPr>
          <p:cNvPr id="45" name="Text Box 56"/>
          <p:cNvSpPr txBox="1">
            <a:spLocks noChangeArrowheads="1"/>
          </p:cNvSpPr>
          <p:nvPr/>
        </p:nvSpPr>
        <p:spPr bwMode="auto">
          <a:xfrm>
            <a:off x="247652" y="5395913"/>
            <a:ext cx="2316560" cy="36933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/>
              <a:t>Environment</a:t>
            </a:r>
          </a:p>
        </p:txBody>
      </p:sp>
      <p:sp>
        <p:nvSpPr>
          <p:cNvPr id="46" name="Line 57"/>
          <p:cNvSpPr>
            <a:spLocks noChangeShapeType="1"/>
          </p:cNvSpPr>
          <p:nvPr/>
        </p:nvSpPr>
        <p:spPr bwMode="auto">
          <a:xfrm>
            <a:off x="681038" y="1500188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47" name="Line 58"/>
          <p:cNvSpPr>
            <a:spLocks noChangeShapeType="1"/>
          </p:cNvSpPr>
          <p:nvPr/>
        </p:nvSpPr>
        <p:spPr bwMode="auto">
          <a:xfrm>
            <a:off x="660400" y="13477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48" name="Line 59"/>
          <p:cNvSpPr>
            <a:spLocks noChangeShapeType="1"/>
          </p:cNvSpPr>
          <p:nvPr/>
        </p:nvSpPr>
        <p:spPr bwMode="auto">
          <a:xfrm>
            <a:off x="7181850" y="13477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49" name="Line 60"/>
          <p:cNvSpPr>
            <a:spLocks noChangeShapeType="1"/>
          </p:cNvSpPr>
          <p:nvPr/>
        </p:nvSpPr>
        <p:spPr bwMode="auto">
          <a:xfrm>
            <a:off x="9410700" y="13477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50" name="Line 61"/>
          <p:cNvSpPr>
            <a:spLocks noChangeShapeType="1"/>
          </p:cNvSpPr>
          <p:nvPr/>
        </p:nvSpPr>
        <p:spPr bwMode="auto">
          <a:xfrm>
            <a:off x="7181850" y="1500188"/>
            <a:ext cx="2228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51" name="Text Box 62"/>
          <p:cNvSpPr txBox="1">
            <a:spLocks noChangeArrowheads="1"/>
          </p:cNvSpPr>
          <p:nvPr/>
        </p:nvSpPr>
        <p:spPr bwMode="auto">
          <a:xfrm>
            <a:off x="3136900" y="990601"/>
            <a:ext cx="1816100" cy="36933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CAUSES</a:t>
            </a:r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7346950" y="990601"/>
            <a:ext cx="1816100" cy="369332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>
                <a:solidFill>
                  <a:srgbClr val="FFFF00"/>
                </a:solidFill>
              </a:rPr>
              <a:t>EFFECT</a:t>
            </a:r>
          </a:p>
        </p:txBody>
      </p:sp>
      <p:sp>
        <p:nvSpPr>
          <p:cNvPr id="53" name="Line 64"/>
          <p:cNvSpPr>
            <a:spLocks noChangeShapeType="1"/>
          </p:cNvSpPr>
          <p:nvPr/>
        </p:nvSpPr>
        <p:spPr bwMode="auto">
          <a:xfrm flipH="1" flipV="1">
            <a:off x="4079346" y="2159000"/>
            <a:ext cx="827220" cy="16081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54" name="Line 65"/>
          <p:cNvSpPr>
            <a:spLocks noChangeShapeType="1"/>
          </p:cNvSpPr>
          <p:nvPr/>
        </p:nvSpPr>
        <p:spPr bwMode="auto">
          <a:xfrm flipH="1" flipV="1">
            <a:off x="6106983" y="2192341"/>
            <a:ext cx="827219" cy="1608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55" name="Line 66"/>
          <p:cNvSpPr>
            <a:spLocks noChangeShapeType="1"/>
          </p:cNvSpPr>
          <p:nvPr/>
        </p:nvSpPr>
        <p:spPr bwMode="auto">
          <a:xfrm flipH="1">
            <a:off x="4115464" y="3779841"/>
            <a:ext cx="827219" cy="1533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56" name="Line 67"/>
          <p:cNvSpPr>
            <a:spLocks noChangeShapeType="1"/>
          </p:cNvSpPr>
          <p:nvPr/>
        </p:nvSpPr>
        <p:spPr bwMode="auto">
          <a:xfrm flipH="1">
            <a:off x="6096664" y="3781428"/>
            <a:ext cx="827219" cy="1533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MY"/>
          </a:p>
        </p:txBody>
      </p:sp>
      <p:sp>
        <p:nvSpPr>
          <p:cNvPr id="57" name="Text Box 68"/>
          <p:cNvSpPr txBox="1">
            <a:spLocks noChangeArrowheads="1"/>
          </p:cNvSpPr>
          <p:nvPr/>
        </p:nvSpPr>
        <p:spPr bwMode="auto">
          <a:xfrm rot="3814327">
            <a:off x="1665288" y="2741622"/>
            <a:ext cx="1354138" cy="34129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94157" tIns="47079" rIns="94157" bIns="47079">
            <a:spAutoFit/>
          </a:bodyPr>
          <a:lstStyle/>
          <a:p>
            <a:pPr defTabSz="941388"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sz="1600"/>
              <a:t>Main Factor</a:t>
            </a:r>
          </a:p>
        </p:txBody>
      </p:sp>
      <p:sp>
        <p:nvSpPr>
          <p:cNvPr id="58" name="Line 69"/>
          <p:cNvSpPr>
            <a:spLocks noChangeShapeType="1"/>
          </p:cNvSpPr>
          <p:nvPr/>
        </p:nvSpPr>
        <p:spPr bwMode="auto">
          <a:xfrm>
            <a:off x="2340639" y="2500313"/>
            <a:ext cx="104907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diamond" w="med" len="med"/>
            <a:tailEnd/>
          </a:ln>
        </p:spPr>
        <p:txBody>
          <a:bodyPr lIns="46800" tIns="46800" rIns="46800" bIns="46800" anchor="ctr"/>
          <a:lstStyle/>
          <a:p>
            <a:endParaRPr lang="en-MY"/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3357033" y="2330451"/>
            <a:ext cx="722313" cy="32534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PC</a:t>
            </a:r>
          </a:p>
        </p:txBody>
      </p:sp>
      <p:sp>
        <p:nvSpPr>
          <p:cNvPr id="60" name="Line 71"/>
          <p:cNvSpPr>
            <a:spLocks noChangeShapeType="1"/>
          </p:cNvSpPr>
          <p:nvPr/>
        </p:nvSpPr>
        <p:spPr bwMode="auto">
          <a:xfrm>
            <a:off x="3136900" y="2500316"/>
            <a:ext cx="454025" cy="6572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/>
          </a:ln>
        </p:spPr>
        <p:txBody>
          <a:bodyPr lIns="46800" tIns="46800" rIns="46800" bIns="46800" anchor="ctr"/>
          <a:lstStyle/>
          <a:p>
            <a:endParaRPr lang="en-MY"/>
          </a:p>
        </p:txBody>
      </p:sp>
      <p:sp>
        <p:nvSpPr>
          <p:cNvPr id="61" name="Line 72"/>
          <p:cNvSpPr>
            <a:spLocks noChangeShapeType="1"/>
          </p:cNvSpPr>
          <p:nvPr/>
        </p:nvSpPr>
        <p:spPr bwMode="auto">
          <a:xfrm>
            <a:off x="2658798" y="2501903"/>
            <a:ext cx="252810" cy="396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/>
          </a:ln>
        </p:spPr>
        <p:txBody>
          <a:bodyPr lIns="46800" tIns="46800" rIns="46800" bIns="46800" anchor="ctr"/>
          <a:lstStyle/>
          <a:p>
            <a:endParaRPr lang="en-MY"/>
          </a:p>
        </p:txBody>
      </p:sp>
      <p:sp>
        <p:nvSpPr>
          <p:cNvPr id="62" name="Text Box 73"/>
          <p:cNvSpPr txBox="1">
            <a:spLocks noChangeArrowheads="1"/>
          </p:cNvSpPr>
          <p:nvPr/>
        </p:nvSpPr>
        <p:spPr bwMode="auto">
          <a:xfrm>
            <a:off x="3590925" y="3163890"/>
            <a:ext cx="524537" cy="294569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/>
              <a:t>PSC</a:t>
            </a:r>
          </a:p>
        </p:txBody>
      </p:sp>
      <p:sp>
        <p:nvSpPr>
          <p:cNvPr id="63" name="Text Box 74"/>
          <p:cNvSpPr txBox="1">
            <a:spLocks noChangeArrowheads="1"/>
          </p:cNvSpPr>
          <p:nvPr/>
        </p:nvSpPr>
        <p:spPr bwMode="auto">
          <a:xfrm>
            <a:off x="2765425" y="2924178"/>
            <a:ext cx="591608" cy="294569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b="1"/>
              <a:t>PSC</a:t>
            </a:r>
          </a:p>
        </p:txBody>
      </p:sp>
      <p:sp>
        <p:nvSpPr>
          <p:cNvPr id="64" name="Text Box 75"/>
          <p:cNvSpPr txBox="1">
            <a:spLocks noChangeArrowheads="1"/>
          </p:cNvSpPr>
          <p:nvPr/>
        </p:nvSpPr>
        <p:spPr bwMode="auto">
          <a:xfrm rot="17957241">
            <a:off x="3632732" y="4340235"/>
            <a:ext cx="1354137" cy="34129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94157" tIns="47079" rIns="94157" bIns="47079">
            <a:spAutoFit/>
          </a:bodyPr>
          <a:lstStyle/>
          <a:p>
            <a:pPr defTabSz="941388"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sz="1600"/>
              <a:t>Main Factor</a:t>
            </a:r>
          </a:p>
        </p:txBody>
      </p:sp>
      <p:sp>
        <p:nvSpPr>
          <p:cNvPr id="65" name="Line 76"/>
          <p:cNvSpPr>
            <a:spLocks noChangeShapeType="1"/>
          </p:cNvSpPr>
          <p:nvPr/>
        </p:nvSpPr>
        <p:spPr bwMode="auto">
          <a:xfrm>
            <a:off x="4710512" y="4230688"/>
            <a:ext cx="104907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diamond" w="med" len="med"/>
            <a:tailEnd/>
          </a:ln>
        </p:spPr>
        <p:txBody>
          <a:bodyPr lIns="46800" tIns="46800" rIns="46800" bIns="46800" anchor="ctr"/>
          <a:lstStyle/>
          <a:p>
            <a:endParaRPr lang="en-MY"/>
          </a:p>
        </p:txBody>
      </p:sp>
      <p:sp>
        <p:nvSpPr>
          <p:cNvPr id="66" name="Text Box 77"/>
          <p:cNvSpPr txBox="1">
            <a:spLocks noChangeArrowheads="1"/>
          </p:cNvSpPr>
          <p:nvPr/>
        </p:nvSpPr>
        <p:spPr bwMode="auto">
          <a:xfrm>
            <a:off x="5726906" y="4060826"/>
            <a:ext cx="722313" cy="32534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PC</a:t>
            </a:r>
          </a:p>
        </p:txBody>
      </p:sp>
      <p:sp>
        <p:nvSpPr>
          <p:cNvPr id="67" name="Line 78"/>
          <p:cNvSpPr>
            <a:spLocks noChangeShapeType="1"/>
          </p:cNvSpPr>
          <p:nvPr/>
        </p:nvSpPr>
        <p:spPr bwMode="auto">
          <a:xfrm>
            <a:off x="4464581" y="4689475"/>
            <a:ext cx="104907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diamond" w="med" len="med"/>
            <a:tailEnd/>
          </a:ln>
        </p:spPr>
        <p:txBody>
          <a:bodyPr lIns="46800" tIns="46800" rIns="46800" bIns="46800" anchor="ctr"/>
          <a:lstStyle/>
          <a:p>
            <a:endParaRPr lang="en-MY"/>
          </a:p>
        </p:txBody>
      </p:sp>
      <p:sp>
        <p:nvSpPr>
          <p:cNvPr id="68" name="Text Box 79"/>
          <p:cNvSpPr txBox="1">
            <a:spLocks noChangeArrowheads="1"/>
          </p:cNvSpPr>
          <p:nvPr/>
        </p:nvSpPr>
        <p:spPr bwMode="auto">
          <a:xfrm>
            <a:off x="5496455" y="4519614"/>
            <a:ext cx="722313" cy="325346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500" b="1"/>
              <a:t>PC</a:t>
            </a:r>
          </a:p>
        </p:txBody>
      </p:sp>
      <p:sp>
        <p:nvSpPr>
          <p:cNvPr id="69" name="Text Box 80"/>
          <p:cNvSpPr txBox="1">
            <a:spLocks noChangeArrowheads="1"/>
          </p:cNvSpPr>
          <p:nvPr/>
        </p:nvSpPr>
        <p:spPr bwMode="auto">
          <a:xfrm>
            <a:off x="6788020" y="4648200"/>
            <a:ext cx="3035432" cy="73183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lIns="46800" tIns="46800" rIns="46800" bIns="468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/>
              <a:t>PC – Potential Cause</a:t>
            </a:r>
          </a:p>
          <a:p>
            <a:pPr>
              <a:spcBef>
                <a:spcPct val="50000"/>
              </a:spcBef>
            </a:pPr>
            <a:r>
              <a:rPr lang="en-US" sz="1600" b="1" i="1"/>
              <a:t>PSC – Potential Sub-Cause</a:t>
            </a:r>
          </a:p>
        </p:txBody>
      </p:sp>
      <p:sp>
        <p:nvSpPr>
          <p:cNvPr id="70" name="Line 104"/>
          <p:cNvSpPr>
            <a:spLocks noChangeShapeType="1"/>
          </p:cNvSpPr>
          <p:nvPr/>
        </p:nvSpPr>
        <p:spPr bwMode="auto">
          <a:xfrm>
            <a:off x="7181850" y="1828800"/>
            <a:ext cx="0" cy="1143000"/>
          </a:xfrm>
          <a:prstGeom prst="line">
            <a:avLst/>
          </a:prstGeom>
          <a:noFill/>
          <a:ln w="19050">
            <a:solidFill>
              <a:schemeClr val="folHlink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FMEA FROM MEASURE PHASE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MY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ROOT CAUSE SUMMARY – POTENTIAL FACTORS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-27384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US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GRAPHICAL ANALYSIS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MY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STATISTICAL ANALYSIS – HYPOTHESIS &amp; REGRESSION ANALYSIS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71" name="Rectangle 218"/>
          <p:cNvSpPr>
            <a:spLocks noChangeArrowheads="1"/>
          </p:cNvSpPr>
          <p:nvPr/>
        </p:nvSpPr>
        <p:spPr bwMode="auto">
          <a:xfrm>
            <a:off x="457200" y="1905000"/>
            <a:ext cx="1066800" cy="2540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r>
              <a:rPr kumimoji="1" lang="en-US" altLang="ko-KR" sz="1400" b="1">
                <a:solidFill>
                  <a:srgbClr val="000000"/>
                </a:solidFill>
              </a:rPr>
              <a:t>Hypothesis</a:t>
            </a:r>
          </a:p>
        </p:txBody>
      </p:sp>
      <p:graphicFrame>
        <p:nvGraphicFramePr>
          <p:cNvPr id="72" name="Group 314"/>
          <p:cNvGraphicFramePr>
            <a:graphicFrameLocks noGrp="1"/>
          </p:cNvGraphicFramePr>
          <p:nvPr/>
        </p:nvGraphicFramePr>
        <p:xfrm>
          <a:off x="1612900" y="762000"/>
          <a:ext cx="6604000" cy="914400"/>
        </p:xfrm>
        <a:graphic>
          <a:graphicData uri="http://schemas.openxmlformats.org/drawingml/2006/table">
            <a:tbl>
              <a:tblPr/>
              <a:tblGrid>
                <a:gridCol w="1676400"/>
                <a:gridCol w="49276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ctr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Analysis factor 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Question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marL="0" marR="0" lvl="0" indent="0" algn="ctr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Analysis Tool 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299"/>
          <p:cNvGraphicFramePr>
            <a:graphicFrameLocks noGrp="1"/>
          </p:cNvGraphicFramePr>
          <p:nvPr/>
        </p:nvGraphicFramePr>
        <p:xfrm>
          <a:off x="1612901" y="1714500"/>
          <a:ext cx="6616702" cy="670560"/>
        </p:xfrm>
        <a:graphic>
          <a:graphicData uri="http://schemas.openxmlformats.org/drawingml/2006/table">
            <a:tbl>
              <a:tblPr/>
              <a:tblGrid>
                <a:gridCol w="611189"/>
                <a:gridCol w="6005513"/>
              </a:tblGrid>
              <a:tr h="296863">
                <a:tc>
                  <a:txBody>
                    <a:bodyPr/>
                    <a:lstStyle/>
                    <a:p>
                      <a:pPr marL="0" marR="0" lvl="0" indent="0" algn="ctr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H</a:t>
                      </a:r>
                      <a:r>
                        <a:rPr kumimoji="0" lang="en-US" altLang="ko-K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ctr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H</a:t>
                      </a:r>
                      <a:r>
                        <a:rPr kumimoji="0" lang="en-US" altLang="ko-KR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pitchFamily="50" charset="-127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8838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74" name="Rectangle 315"/>
          <p:cNvSpPr>
            <a:spLocks noChangeArrowheads="1"/>
          </p:cNvSpPr>
          <p:nvPr/>
        </p:nvSpPr>
        <p:spPr bwMode="auto">
          <a:xfrm>
            <a:off x="609600" y="2514600"/>
            <a:ext cx="86106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ko-KR" sz="3200" b="1">
                <a:solidFill>
                  <a:srgbClr val="0000FF"/>
                </a:solidFill>
                <a:latin typeface="Times New Roman" pitchFamily="18" charset="0"/>
              </a:rPr>
              <a:t>Analysis Summary (Minitab)</a:t>
            </a:r>
          </a:p>
        </p:txBody>
      </p:sp>
      <p:sp>
        <p:nvSpPr>
          <p:cNvPr id="75" name="Rectangle 316"/>
          <p:cNvSpPr>
            <a:spLocks noChangeArrowheads="1"/>
          </p:cNvSpPr>
          <p:nvPr/>
        </p:nvSpPr>
        <p:spPr bwMode="auto">
          <a:xfrm>
            <a:off x="838200" y="5791200"/>
            <a:ext cx="8001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kumimoji="1" lang="en-US" altLang="ko-KR" sz="1800" b="1"/>
              <a:t>Conclusion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MY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ROOT CAUSE SUMMARY – VITAL FACTORS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0"/>
            <a:ext cx="9906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ctr">
              <a:tabLst>
                <a:tab pos="969963" algn="l"/>
              </a:tabLst>
              <a:defRPr/>
            </a:pPr>
            <a:r>
              <a:rPr lang="en-MY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ACTION PLAN FOR IMPROVE PHASE</a:t>
            </a:r>
            <a:endParaRPr lang="en-US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1" y="533402"/>
          <a:ext cx="9296398" cy="5847929"/>
        </p:xfrm>
        <a:graphic>
          <a:graphicData uri="http://schemas.openxmlformats.org/drawingml/2006/table">
            <a:tbl>
              <a:tblPr firstRow="1" bandRow="1"/>
              <a:tblGrid>
                <a:gridCol w="1859279"/>
                <a:gridCol w="1859279"/>
                <a:gridCol w="1844040"/>
                <a:gridCol w="1874521"/>
                <a:gridCol w="1859279"/>
              </a:tblGrid>
              <a:tr h="1037801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Root Cause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Possible</a:t>
                      </a:r>
                      <a:r>
                        <a:rPr lang="en-US" baseline="0" dirty="0" smtClean="0">
                          <a:solidFill>
                            <a:srgbClr val="800000"/>
                          </a:solidFill>
                        </a:rPr>
                        <a:t> Solution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Improvement</a:t>
                      </a:r>
                      <a:r>
                        <a:rPr lang="en-US" baseline="0" dirty="0" smtClean="0">
                          <a:solidFill>
                            <a:srgbClr val="800000"/>
                          </a:solidFill>
                        </a:rPr>
                        <a:t> Activities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Who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r>
                        <a:rPr lang="en-US" dirty="0" smtClean="0">
                          <a:solidFill>
                            <a:srgbClr val="800000"/>
                          </a:solidFill>
                        </a:rPr>
                        <a:t>When</a:t>
                      </a: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endParaRPr lang="en-US" sz="1400" b="1" baseline="-25000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endParaRPr lang="en-US" sz="1400" baseline="-2500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endParaRPr lang="en-US" sz="1400" baseline="-2500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endParaRPr lang="en-US" sz="1400" baseline="-2500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l"/>
                      <a:endParaRPr lang="en-US" sz="1400" baseline="-2500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  <a:tr h="601266"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ms-MY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MS PGothic"/>
                        </a:defRPr>
                      </a:lvl9pPr>
                    </a:lstStyle>
                    <a:p>
                      <a:pPr algn="ctr"/>
                      <a:endParaRPr lang="en-US" sz="14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177</Words>
  <Application>Microsoft Office PowerPoint</Application>
  <PresentationFormat>A4 Paper (210x297 mm)</PresentationFormat>
  <Paragraphs>98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think-cell Slide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Harbans MBizM</dc:creator>
  <cp:lastModifiedBy>Harbans MBizM</cp:lastModifiedBy>
  <cp:revision>25</cp:revision>
  <dcterms:created xsi:type="dcterms:W3CDTF">2010-07-21T04:39:02Z</dcterms:created>
  <dcterms:modified xsi:type="dcterms:W3CDTF">2014-01-15T01:08:20Z</dcterms:modified>
</cp:coreProperties>
</file>