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57" r:id="rId4"/>
    <p:sldId id="260" r:id="rId5"/>
    <p:sldId id="258" r:id="rId6"/>
    <p:sldId id="269" r:id="rId7"/>
    <p:sldId id="259" r:id="rId8"/>
    <p:sldId id="261" r:id="rId9"/>
    <p:sldId id="262" r:id="rId10"/>
    <p:sldId id="267" r:id="rId11"/>
    <p:sldId id="268" r:id="rId12"/>
    <p:sldId id="270" r:id="rId13"/>
    <p:sldId id="263" r:id="rId14"/>
  </p:sldIdLst>
  <p:sldSz cx="9906000" cy="6858000" type="A4"/>
  <p:notesSz cx="6858000" cy="9144000"/>
  <p:defaultTextStyle>
    <a:defPPr>
      <a:defRPr lang="ms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9" autoAdjust="0"/>
    <p:restoredTop sz="94660"/>
  </p:normalViewPr>
  <p:slideViewPr>
    <p:cSldViewPr>
      <p:cViewPr varScale="1">
        <p:scale>
          <a:sx n="71" d="100"/>
          <a:sy n="71" d="100"/>
        </p:scale>
        <p:origin x="-149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66F7E10-94A9-4ECA-8610-E15788E23555}" type="datetimeFigureOut">
              <a:rPr lang="en-US"/>
              <a:pPr>
                <a:defRPr/>
              </a:pPr>
              <a:t>1/15/2014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MY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MY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DC15FC-451D-414C-BEC7-C8136D218AB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AA9B10-7EC1-4060-BA52-72CBC0068628}" type="slidenum">
              <a:rPr lang="en-GB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6387" name="doc id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000000"/>
                </a:solidFill>
              </a:rPr>
              <a:t>SIN-KHZ075-20100323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25463" y="573088"/>
            <a:ext cx="5811837" cy="4024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4913313"/>
            <a:ext cx="5843587" cy="2270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98655-7282-4E5C-A6BA-26E585C67AAE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5C0D9-D60B-4832-BFDB-D14896EACEED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5E4B-E40F-4310-936A-DCF4EEB9F975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BF91-10D9-40FD-85FF-0037F307BE22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5F1E-E696-497B-847D-BCD307D3E961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020A-D18D-478D-9D5D-5B0DB18C72F8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C41A3-5FC5-4851-88D4-0B19DC662870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A4B2-AE6F-4558-A2EB-E9B8FD2DAAB2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6CC5-20A0-4EF4-ACC8-0BB2DF6D8D4E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A94D-F81E-49A0-B8A9-CEACCDE4D77C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317E-D008-4DE7-995E-7EC17FDF0867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C001-1710-4C52-88E9-E365C063AAFE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8FB4E-94FA-470A-A602-652D7BE983BB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EEB2-F94A-4A5F-BFB8-61668ABD7337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586C-4C5E-4EF3-8164-13FCE2BBA5A9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0132-1758-41AB-9C85-36E9C5CBE271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1653-0499-43F0-B450-E1466450D218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D865-ECDD-45FB-8D7D-888AAC4D8C5D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1ACF-EF75-47DA-90D7-0310C990ACB6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98324-8468-4664-8648-A64637473150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ms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43159-F9B2-4736-847A-BB6699A4F0E9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6C26E-2D0B-4BE1-9026-3DFD51FB6540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ms-MY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A4D06-75FB-4765-A5DA-2DD2D3D10DE6}" type="datetimeFigureOut">
              <a:rPr lang="ms-MY"/>
              <a:pPr>
                <a:defRPr/>
              </a:pPr>
              <a:t>15/01/2014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9B45B4-D020-4F98-B51E-947C145244A4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1598613" y="415925"/>
            <a:ext cx="6318250" cy="2308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CONTROL PHASE </a:t>
            </a:r>
            <a:r>
              <a:rPr lang="en-US" dirty="0" smtClean="0">
                <a:latin typeface="Calibri" pitchFamily="34" charset="0"/>
              </a:rPr>
              <a:t>PRESENTATION</a:t>
            </a:r>
            <a:endParaRPr lang="en-US" dirty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  <a:p>
            <a:pPr algn="ctr"/>
            <a:r>
              <a:rPr lang="en-US" dirty="0">
                <a:latin typeface="Calibri" pitchFamily="34" charset="0"/>
              </a:rPr>
              <a:t>Project Title :</a:t>
            </a:r>
          </a:p>
          <a:p>
            <a:pPr algn="ctr"/>
            <a:endParaRPr lang="en-US" dirty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428625" y="4073525"/>
            <a:ext cx="8737600" cy="2308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Calibri" pitchFamily="34" charset="0"/>
              </a:rPr>
              <a:t>BB Name :</a:t>
            </a:r>
          </a:p>
          <a:p>
            <a:r>
              <a:rPr lang="en-US">
                <a:latin typeface="Calibri" pitchFamily="34" charset="0"/>
              </a:rPr>
              <a:t>Department :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FINAL FINANCIAL BENEFITS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tabLst>
                <a:tab pos="9699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PROJECT TIMING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tabLst>
                <a:tab pos="9699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JUST DO IT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tabLst>
                <a:tab pos="9699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CONTROL PHASE - SUMMARY </a:t>
            </a:r>
          </a:p>
        </p:txBody>
      </p:sp>
      <p:sp>
        <p:nvSpPr>
          <p:cNvPr id="14339" name="Text Box 12"/>
          <p:cNvSpPr txBox="1">
            <a:spLocks noChangeArrowheads="1"/>
          </p:cNvSpPr>
          <p:nvPr/>
        </p:nvSpPr>
        <p:spPr bwMode="auto">
          <a:xfrm>
            <a:off x="0" y="457200"/>
            <a:ext cx="9710738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>
                <a:latin typeface="Calibri" pitchFamily="34" charset="0"/>
              </a:rPr>
              <a:t>SUMMARY</a:t>
            </a: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>
                <a:latin typeface="Calibri" pitchFamily="34" charset="0"/>
              </a:rPr>
              <a:t>LESSONS LEARNT:</a:t>
            </a: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>
                <a:latin typeface="Calibri" pitchFamily="34" charset="0"/>
              </a:rPr>
              <a:t>BARRIERS / ROADBLOCKS</a:t>
            </a: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r>
              <a:rPr lang="en-US" sz="1400" u="sng">
                <a:latin typeface="Calibri" pitchFamily="34" charset="0"/>
              </a:rPr>
              <a:t>ACTION PLAN TO REMOVE ROADBLOCKS</a:t>
            </a: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  <a:p>
            <a:pPr fontAlgn="b">
              <a:spcBef>
                <a:spcPct val="25000"/>
              </a:spcBef>
              <a:tabLst>
                <a:tab pos="1489075" algn="l"/>
                <a:tab pos="2286000" algn="l"/>
              </a:tabLst>
            </a:pPr>
            <a:endParaRPr lang="en-US" sz="1400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2" hidden="1"/>
          <p:cNvGraphicFramePr>
            <a:graphicFrameLocks/>
          </p:cNvGraphicFramePr>
          <p:nvPr/>
        </p:nvGraphicFramePr>
        <p:xfrm>
          <a:off x="0" y="0"/>
          <a:ext cx="176213" cy="161925"/>
        </p:xfrm>
        <a:graphic>
          <a:graphicData uri="http://schemas.openxmlformats.org/presentationml/2006/ole">
            <p:oleObj spid="_x0000_s1026" name="think-cell Slide" r:id="rId4" imgW="0" imgH="0" progId="">
              <p:embed/>
            </p:oleObj>
          </a:graphicData>
        </a:graphic>
      </p:graphicFrame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714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lIns="0" tIns="46643" rIns="0" bIns="46643">
            <a:spAutoFit/>
          </a:bodyPr>
          <a:lstStyle/>
          <a:p>
            <a:pPr algn="ctr" fontAlgn="ctr">
              <a:tabLst>
                <a:tab pos="989013" algn="l"/>
              </a:tabLst>
            </a:pPr>
            <a:r>
              <a:rPr lang="en-US">
                <a:solidFill>
                  <a:schemeClr val="bg1"/>
                </a:solidFill>
              </a:rPr>
              <a:t>REVISED </a:t>
            </a:r>
            <a:r>
              <a:rPr lang="en-US">
                <a:solidFill>
                  <a:srgbClr val="FFFFFF"/>
                </a:solidFill>
              </a:rPr>
              <a:t>PROJECT CHARTER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3988" y="857250"/>
          <a:ext cx="9586152" cy="5790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384"/>
                <a:gridCol w="3615038"/>
                <a:gridCol w="2775730"/>
              </a:tblGrid>
              <a:tr h="373784"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solidFill>
                            <a:schemeClr val="bg1"/>
                          </a:solidFill>
                        </a:rPr>
                        <a:t>Project Title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dirty="0" smtClean="0">
                          <a:solidFill>
                            <a:schemeClr val="bg1"/>
                          </a:solidFill>
                        </a:rPr>
                        <a:t>Current Situation / Background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Scope</a:t>
                      </a:r>
                      <a:endParaRPr lang="en-MY" sz="16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50856">
                <a:tc rowSpan="2"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Internal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077763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09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Project Goal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Key Actions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External</a:t>
                      </a:r>
                      <a:endParaRPr lang="en-MY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88968">
                <a:tc>
                  <a:txBody>
                    <a:bodyPr/>
                    <a:lstStyle/>
                    <a:p>
                      <a:pPr algn="l"/>
                      <a:endParaRPr lang="en-MY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623"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Estimated Cost Savings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512812">
                <a:tc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59383"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Resources / Cost to Implement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Time to Implement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People Needed To </a:t>
                      </a:r>
                    </a:p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Implement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32337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Define    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Measure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Analyze  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Improve  :</a:t>
                      </a:r>
                    </a:p>
                    <a:p>
                      <a:r>
                        <a:rPr lang="en-US" sz="1600" dirty="0" smtClean="0">
                          <a:solidFill>
                            <a:sysClr val="windowText" lastClr="000000"/>
                          </a:solidFill>
                        </a:rPr>
                        <a:t>Control    :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479">
                <a:tc>
                  <a:txBody>
                    <a:bodyPr/>
                    <a:lstStyle/>
                    <a:p>
                      <a:pPr algn="ctr"/>
                      <a:r>
                        <a:rPr lang="en-MY" sz="1600" b="1" dirty="0" smtClean="0">
                          <a:solidFill>
                            <a:schemeClr val="bg1"/>
                          </a:solidFill>
                        </a:rPr>
                        <a:t>Barriers to Success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77379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68" name="TextBox 8"/>
          <p:cNvSpPr txBox="1">
            <a:spLocks noChangeArrowheads="1"/>
          </p:cNvSpPr>
          <p:nvPr/>
        </p:nvSpPr>
        <p:spPr bwMode="auto">
          <a:xfrm>
            <a:off x="231775" y="487363"/>
            <a:ext cx="1708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Project Champion :</a:t>
            </a:r>
            <a:endParaRPr lang="en-MY" sz="1400"/>
          </a:p>
        </p:txBody>
      </p:sp>
      <p:sp>
        <p:nvSpPr>
          <p:cNvPr id="1069" name="TextBox 9"/>
          <p:cNvSpPr txBox="1">
            <a:spLocks noChangeArrowheads="1"/>
          </p:cNvSpPr>
          <p:nvPr/>
        </p:nvSpPr>
        <p:spPr bwMode="auto">
          <a:xfrm>
            <a:off x="4256088" y="357188"/>
            <a:ext cx="204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Project Leader GB/BB :</a:t>
            </a:r>
          </a:p>
          <a:p>
            <a:r>
              <a:rPr lang="en-US" sz="1400"/>
              <a:t>Team Members :</a:t>
            </a:r>
            <a:endParaRPr lang="en-MY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tabLst>
                <a:tab pos="9699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SOLUTION SELECTION MATRIX</a:t>
            </a: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0" y="377825"/>
          <a:ext cx="9906000" cy="1742440"/>
        </p:xfrm>
        <a:graphic>
          <a:graphicData uri="http://schemas.openxmlformats.org/drawingml/2006/table">
            <a:tbl>
              <a:tblPr firstRow="1" bandRow="1"/>
              <a:tblGrid>
                <a:gridCol w="1087652"/>
                <a:gridCol w="987253"/>
                <a:gridCol w="1188051"/>
                <a:gridCol w="1154584"/>
                <a:gridCol w="1204784"/>
                <a:gridCol w="1204784"/>
                <a:gridCol w="1070919"/>
                <a:gridCol w="920321"/>
                <a:gridCol w="1087652"/>
              </a:tblGrid>
              <a:tr h="37084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Root Cause /  Factor (X)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Solutions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Process Impact (Insert the percentage- %)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Time Impact(Insert the percentage-%)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Cost – Benefit Impact(Insert the percentage-%)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Other Impact(Insert the percentage-%)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Showstopper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Total</a:t>
                      </a:r>
                    </a:p>
                    <a:p>
                      <a:pPr algn="l"/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/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tabLst>
                <a:tab pos="9699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ANALYSIS BEFORE AND AFTER IMPROVEMENT</a:t>
            </a:r>
            <a:endParaRPr lang="en-MY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UPDATED FMEA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04813"/>
          <a:ext cx="9906001" cy="1147236"/>
        </p:xfrm>
        <a:graphic>
          <a:graphicData uri="http://schemas.openxmlformats.org/drawingml/2006/table">
            <a:tbl>
              <a:tblPr firstRow="1" bandRow="1"/>
              <a:tblGrid>
                <a:gridCol w="377978"/>
                <a:gridCol w="831545"/>
                <a:gridCol w="755954"/>
                <a:gridCol w="864810"/>
                <a:gridCol w="235858"/>
                <a:gridCol w="1257904"/>
                <a:gridCol w="314476"/>
                <a:gridCol w="1493762"/>
                <a:gridCol w="296336"/>
                <a:gridCol w="299346"/>
                <a:gridCol w="1666128"/>
                <a:gridCol w="377976"/>
                <a:gridCol w="377976"/>
                <a:gridCol w="377976"/>
                <a:gridCol w="377976"/>
              </a:tblGrid>
              <a:tr h="68580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Process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Failure</a:t>
                      </a:r>
                      <a:r>
                        <a:rPr lang="en-US" sz="1200" baseline="0" dirty="0" smtClean="0"/>
                        <a:t> Mode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Failure</a:t>
                      </a:r>
                    </a:p>
                    <a:p>
                      <a:pPr algn="ctr"/>
                      <a:r>
                        <a:rPr lang="en-US" sz="1200" dirty="0" smtClean="0"/>
                        <a:t>Effects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S</a:t>
                      </a:r>
                    </a:p>
                    <a:p>
                      <a:pPr algn="ctr"/>
                      <a:r>
                        <a:rPr lang="en-US" sz="1200" dirty="0" smtClean="0"/>
                        <a:t>E</a:t>
                      </a:r>
                    </a:p>
                    <a:p>
                      <a:pPr algn="ctr"/>
                      <a:r>
                        <a:rPr lang="en-US" sz="1200" dirty="0" smtClean="0"/>
                        <a:t>V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Causes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O</a:t>
                      </a:r>
                    </a:p>
                    <a:p>
                      <a:pPr algn="ctr"/>
                      <a:r>
                        <a:rPr lang="en-US" sz="1200" dirty="0" smtClean="0"/>
                        <a:t>C</a:t>
                      </a:r>
                    </a:p>
                    <a:p>
                      <a:pPr algn="ctr"/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Control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200" dirty="0" smtClean="0"/>
                        <a:t>D</a:t>
                      </a:r>
                    </a:p>
                    <a:p>
                      <a:r>
                        <a:rPr lang="en-US" sz="1200" dirty="0" smtClean="0"/>
                        <a:t>E</a:t>
                      </a:r>
                    </a:p>
                    <a:p>
                      <a:r>
                        <a:rPr lang="en-US" sz="1200" dirty="0" smtClean="0"/>
                        <a:t>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200" dirty="0" smtClean="0"/>
                        <a:t>R</a:t>
                      </a:r>
                    </a:p>
                    <a:p>
                      <a:r>
                        <a:rPr lang="en-US" sz="1200" dirty="0" smtClean="0"/>
                        <a:t>P</a:t>
                      </a:r>
                    </a:p>
                    <a:p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/>
                        <a:t>Action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12700" cmpd="sng">
                      <a:solidFill>
                        <a:srgbClr val="333399"/>
                      </a:solidFill>
                    </a:lnT>
                    <a:lnB w="254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436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333399"/>
                      </a:solidFill>
                    </a:lnL>
                    <a:lnR w="12700" cmpd="sng">
                      <a:solidFill>
                        <a:srgbClr val="333399"/>
                      </a:solidFill>
                    </a:lnR>
                    <a:lnT w="25400" cmpd="sng">
                      <a:solidFill>
                        <a:srgbClr val="333399"/>
                      </a:solidFill>
                    </a:lnT>
                    <a:lnB w="12700" cmpd="sng">
                      <a:solidFill>
                        <a:srgbClr val="33339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PILOT AND REPLICATION PLAN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925" y="404813"/>
          <a:ext cx="9849545" cy="1102360"/>
        </p:xfrm>
        <a:graphic>
          <a:graphicData uri="http://schemas.openxmlformats.org/drawingml/2006/table">
            <a:tbl>
              <a:tblPr firstRow="1" bandRow="1"/>
              <a:tblGrid>
                <a:gridCol w="530360"/>
                <a:gridCol w="1515315"/>
                <a:gridCol w="1363783"/>
                <a:gridCol w="1439549"/>
                <a:gridCol w="1439549"/>
                <a:gridCol w="1288017"/>
                <a:gridCol w="2272972"/>
              </a:tblGrid>
              <a:tr h="37084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What to replicate?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Actions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Location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Who / Action by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Timeline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Remarks</a:t>
                      </a:r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baseline="0" dirty="0" smtClean="0"/>
                        <a:t>Roadblock / Contingency Plan)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-26988"/>
            <a:ext cx="9906000" cy="3683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IMPLEMENTATION / HANDOVER PLAN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04813"/>
          <a:ext cx="9906000" cy="1102360"/>
        </p:xfrm>
        <a:graphic>
          <a:graphicData uri="http://schemas.openxmlformats.org/drawingml/2006/table">
            <a:tbl>
              <a:tblPr firstRow="1" bandRow="1"/>
              <a:tblGrid>
                <a:gridCol w="685800"/>
                <a:gridCol w="2616200"/>
                <a:gridCol w="1651000"/>
                <a:gridCol w="1651000"/>
                <a:gridCol w="1651000"/>
                <a:gridCol w="1651000"/>
              </a:tblGrid>
              <a:tr h="37084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What</a:t>
                      </a:r>
                    </a:p>
                    <a:p>
                      <a:r>
                        <a:rPr lang="en-US" sz="1400" dirty="0" smtClean="0"/>
                        <a:t>(Training /</a:t>
                      </a:r>
                    </a:p>
                    <a:p>
                      <a:r>
                        <a:rPr lang="en-US" sz="1400" dirty="0" smtClean="0"/>
                        <a:t>Communication)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Why</a:t>
                      </a:r>
                    </a:p>
                    <a:p>
                      <a:r>
                        <a:rPr lang="en-US" sz="1400" dirty="0" smtClean="0"/>
                        <a:t>(Objective)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Method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Who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r>
                        <a:rPr lang="en-US" sz="1400" dirty="0" smtClean="0"/>
                        <a:t>When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ms-MY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CONTROL PLAN / STATISTICAL PROCESS CONTROL (SPC)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906000" cy="3698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tabLst>
                <a:tab pos="9699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DASHBOARD SAMPLES /SOPs /OPLs / WORK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231</Words>
  <Application>Microsoft Office PowerPoint</Application>
  <PresentationFormat>A4 Paper (210x297 mm)</PresentationFormat>
  <Paragraphs>126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think-cell 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Harbans MBizM</dc:creator>
  <cp:lastModifiedBy>Harbans MBizM</cp:lastModifiedBy>
  <cp:revision>38</cp:revision>
  <dcterms:created xsi:type="dcterms:W3CDTF">2010-07-21T04:39:02Z</dcterms:created>
  <dcterms:modified xsi:type="dcterms:W3CDTF">2014-01-15T01:08:39Z</dcterms:modified>
</cp:coreProperties>
</file>